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F77E3B-2D1C-4D70-BC63-894B510F7C70}">
  <a:tblStyle styleId="{42F77E3B-2D1C-4D70-BC63-894B510F7C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5.xml"/><Relationship Id="rId63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674892533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67489253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674892533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67489253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674892533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67489253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674892533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67489253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62a9b9b5b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62a9b9b5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6b9ae6c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56b9ae6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56b9ae6c7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56b9ae6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56b9ae6c7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56b9ae6c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876448ff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876448f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3fed00dd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3fed00d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3fed00dd5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3fed00dd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3fed00dd5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3fed00dd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62a9b9b5b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62a9b9b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771e8b33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771e8b3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771e8b339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771e8b33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62a9b9b5b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62a9b9b5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3fed00dd5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3fed00d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3fed00dd5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3fed00dd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3fed00dd5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3fed00dd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2a9b9b5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2a9b9b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3fed00dd5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3fed00dd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3fed00dd5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3fed00dd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3fed00dd5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3fed00dd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3fed00dd5_0_2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3fed00dd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3fed00dd5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3fed00dd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3fed00dd5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3fed00dd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3fed00dd5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3fed00dd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3fed00dd5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3fed00dd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3fed00dd5_0_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3fed00dd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3fed00dd5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3fed00d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7489253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6748925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3fed00dd5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3fed00dd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3fed00dd5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3fed00dd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3fed00dd5_0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3fed00dd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3fed00dd5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3fed00dd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3fed00dd5_0_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3fed00dd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771e8b339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771e8b33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771e8b339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771e8b33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67489253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6748925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74892533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67489253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674892533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67489253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74892533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6748925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674892533_0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67489253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6"/>
                </a:solidFill>
              </a:rPr>
              <a:t>“</a:t>
            </a:r>
            <a:endParaRPr b="1" sz="9600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Relationship Id="rId5" Type="http://schemas.openxmlformats.org/officeDocument/2006/relationships/image" Target="../media/image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3.jpg"/><Relationship Id="rId5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.jpg"/><Relationship Id="rId6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emixstream/MLOps-On-Azure-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oi.org/10.1007/978-1-4842-6549-9" TargetMode="External"/><Relationship Id="rId4" Type="http://schemas.openxmlformats.org/officeDocument/2006/relationships/hyperlink" Target="https://deepchecks.com/how-is-mlops-different-from-devops-a-detailed-comparison/" TargetMode="External"/><Relationship Id="rId10" Type="http://schemas.openxmlformats.org/officeDocument/2006/relationships/image" Target="../media/image3.jpg"/><Relationship Id="rId9" Type="http://schemas.openxmlformats.org/officeDocument/2006/relationships/hyperlink" Target="https://www.youtube.com/watch?v=1BSwYlJUxK0&amp;list=PLZoTAELRMXVOk1pRcOCaG5xtXxgMalpIe" TargetMode="External"/><Relationship Id="rId5" Type="http://schemas.openxmlformats.org/officeDocument/2006/relationships/hyperlink" Target="https://www.atlassian.com/devops/what-is-devops/agile-vs-devops" TargetMode="External"/><Relationship Id="rId6" Type="http://schemas.openxmlformats.org/officeDocument/2006/relationships/hyperlink" Target="https://www.youtube.com/watch?v=ZVWg18AXXuE" TargetMode="External"/><Relationship Id="rId7" Type="http://schemas.openxmlformats.org/officeDocument/2006/relationships/hyperlink" Target="https://www.youtube.com/watch?v=pLd7xF0z5Zs" TargetMode="External"/><Relationship Id="rId8" Type="http://schemas.openxmlformats.org/officeDocument/2006/relationships/hyperlink" Target="https://www.youtube.com/redirect?event=comments&amp;redir_token=QUFFLUhqa1JpNzFyeE1TZENrMGJaVmRvb0RjNEozUE85UXxBQ3Jtc0ttOVpIOVplNmNPbm8za1VpYnZ3dk1YM1IweENrN1RqNkFPal9UWWNjR3IwNmp5S3pSUjltVW13djNNckJIUWhKRTh4dEE4ZFF5V0c2YW5sQThqRXJlTU9lbGdueGR1Si1IYVBObXV4bXdKcHV1RGpGOA&amp;q=https%3A%2F%2Fgithub.com%2Fsrijiths%2FMLOps-IRIS&amp;stzid=Ugy3NAXnI-HLJGdsN854AaABA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ctrTitle"/>
          </p:nvPr>
        </p:nvSpPr>
        <p:spPr>
          <a:xfrm>
            <a:off x="15150" y="592800"/>
            <a:ext cx="80736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MLOps</a:t>
            </a:r>
            <a:r>
              <a:rPr lang="en"/>
              <a:t>: </a:t>
            </a:r>
            <a:r>
              <a:rPr lang="en">
                <a:solidFill>
                  <a:schemeClr val="dk1"/>
                </a:solidFill>
              </a:rPr>
              <a:t>When DevOps meets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Machine Learning</a:t>
            </a:r>
            <a:r>
              <a:rPr lang="en"/>
              <a:t>                     </a:t>
            </a:r>
            <a:endParaRPr/>
          </a:p>
        </p:txBody>
      </p:sp>
      <p:sp>
        <p:nvSpPr>
          <p:cNvPr id="89" name="Google Shape;89;p12"/>
          <p:cNvSpPr txBox="1"/>
          <p:nvPr/>
        </p:nvSpPr>
        <p:spPr>
          <a:xfrm>
            <a:off x="525450" y="2797450"/>
            <a:ext cx="7053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Andrea Afify (813466), Emanuele Marnati (812503), Alessandro Risaro (825113)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200" y="92550"/>
            <a:ext cx="877939" cy="8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3341525" y="4820400"/>
            <a:ext cx="372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Technological Infrastructures for Data Science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555100" y="22193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Continuous Model Delivery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555100" y="1281675"/>
            <a:ext cx="58542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Here, we see the emergence of </a:t>
            </a:r>
            <a:r>
              <a:rPr b="1" lang="en" sz="1600">
                <a:solidFill>
                  <a:schemeClr val="accent1"/>
                </a:solidFill>
                <a:highlight>
                  <a:srgbClr val="FFFFFF"/>
                </a:highlight>
              </a:rPr>
              <a:t>pipelines</a:t>
            </a:r>
            <a:r>
              <a:rPr lang="en" sz="1600">
                <a:highlight>
                  <a:srgbClr val="FFFFFF"/>
                </a:highlight>
              </a:rPr>
              <a:t> to allow for </a:t>
            </a:r>
            <a:r>
              <a:rPr b="1" lang="en" sz="1600">
                <a:solidFill>
                  <a:schemeClr val="accent1"/>
                </a:solidFill>
                <a:highlight>
                  <a:srgbClr val="FFFFFF"/>
                </a:highlight>
              </a:rPr>
              <a:t>automation</a:t>
            </a:r>
            <a:r>
              <a:rPr lang="en" sz="1600">
                <a:highlight>
                  <a:srgbClr val="FFFFFF"/>
                </a:highlight>
              </a:rPr>
              <a:t> of the machine learning side of the process. 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The main feature of this type of setup is that the deployed model has pipelines established to </a:t>
            </a:r>
            <a:r>
              <a:rPr b="1" lang="en" sz="1600">
                <a:solidFill>
                  <a:schemeClr val="accent1"/>
                </a:solidFill>
                <a:highlight>
                  <a:srgbClr val="FFFFFF"/>
                </a:highlight>
              </a:rPr>
              <a:t>continuously train it on new data, even after deployment</a:t>
            </a:r>
            <a:r>
              <a:rPr lang="en" sz="1600">
                <a:highlight>
                  <a:srgbClr val="FFFFFF"/>
                </a:highlight>
              </a:rPr>
              <a:t>. 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675" y="2655288"/>
            <a:ext cx="48768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17870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4">
            <a:alphaModFix/>
          </a:blip>
          <a:srcRect b="-3369" l="0" r="0" t="3370"/>
          <a:stretch/>
        </p:blipFill>
        <p:spPr>
          <a:xfrm>
            <a:off x="491825" y="1304475"/>
            <a:ext cx="4506575" cy="25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5143500" y="1216375"/>
            <a:ext cx="38859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Automation of the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experimental stage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, or the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model development stage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, also emerges along with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modularization of code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to allow for further automation in the subsequent steps.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 this setup,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continuous delivery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refers to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expedited development and deployment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of new machine learning models.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With the barriers to rapid deployment lifted (the tediousness of manual work in the experimental stage) by automation,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models can now be created or updated at a much faster pace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2562725" y="3810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it works!</a:t>
            </a:r>
            <a:endParaRPr sz="32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59000" y="296975"/>
            <a:ext cx="7661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</a:rPr>
              <a:t>Continuous Integration &amp; Delivery of </a:t>
            </a:r>
            <a:r>
              <a:rPr b="1" lang="en" sz="2700">
                <a:solidFill>
                  <a:schemeClr val="accent1"/>
                </a:solidFill>
              </a:rPr>
              <a:t>Pipeli</a:t>
            </a:r>
            <a:r>
              <a:rPr b="1" lang="en" sz="2700">
                <a:solidFill>
                  <a:schemeClr val="accent1"/>
                </a:solidFill>
              </a:rPr>
              <a:t>ne</a:t>
            </a:r>
            <a:endParaRPr b="1" sz="2700">
              <a:solidFill>
                <a:schemeClr val="accent1"/>
              </a:solidFill>
            </a:endParaRPr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336500" y="1358250"/>
            <a:ext cx="69234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FFFFFF"/>
                </a:highlight>
              </a:rPr>
              <a:t>I</a:t>
            </a:r>
            <a:r>
              <a:rPr lang="en" sz="1700">
                <a:highlight>
                  <a:srgbClr val="FFFFFF"/>
                </a:highlight>
              </a:rPr>
              <a:t>t  refers to a setup where pipelines in the experimental stage are </a:t>
            </a:r>
            <a:r>
              <a:rPr b="1" lang="en" sz="1700">
                <a:solidFill>
                  <a:schemeClr val="accent1"/>
                </a:solidFill>
                <a:highlight>
                  <a:srgbClr val="FFFFFF"/>
                </a:highlight>
              </a:rPr>
              <a:t>thoroughly tested in an automated process</a:t>
            </a:r>
            <a:r>
              <a:rPr lang="en" sz="1700">
                <a:highlight>
                  <a:srgbClr val="FFFFFF"/>
                </a:highlight>
              </a:rPr>
              <a:t> to make sure all components work as intended. 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FFFFFF"/>
                </a:highlight>
              </a:rPr>
              <a:t>From there, </a:t>
            </a:r>
            <a:r>
              <a:rPr b="1" lang="en" sz="1700">
                <a:solidFill>
                  <a:schemeClr val="accent1"/>
                </a:solidFill>
                <a:highlight>
                  <a:srgbClr val="FFFFFF"/>
                </a:highlight>
              </a:rPr>
              <a:t>pipelines are packaged and deployed</a:t>
            </a:r>
            <a:r>
              <a:rPr lang="en" sz="1700">
                <a:highlight>
                  <a:srgbClr val="FFFFFF"/>
                </a:highlight>
              </a:rPr>
              <a:t>, where </a:t>
            </a:r>
            <a:r>
              <a:rPr b="1" lang="en" sz="1700">
                <a:highlight>
                  <a:srgbClr val="FFFFFF"/>
                </a:highlight>
              </a:rPr>
              <a:t>deployment teams</a:t>
            </a:r>
            <a:r>
              <a:rPr lang="en" sz="1700">
                <a:highlight>
                  <a:srgbClr val="FFFFFF"/>
                </a:highlight>
              </a:rPr>
              <a:t> deploy the pipeline to a </a:t>
            </a:r>
            <a:r>
              <a:rPr b="1" lang="en" sz="1700">
                <a:solidFill>
                  <a:schemeClr val="accent1"/>
                </a:solidFill>
                <a:highlight>
                  <a:srgbClr val="FFFFFF"/>
                </a:highlight>
              </a:rPr>
              <a:t>test environment</a:t>
            </a:r>
            <a:r>
              <a:rPr lang="en" sz="1700">
                <a:highlight>
                  <a:srgbClr val="FFFFFF"/>
                </a:highlight>
              </a:rPr>
              <a:t>, handle additional testing to ensure both </a:t>
            </a:r>
            <a:r>
              <a:rPr b="1" lang="en" sz="1700">
                <a:solidFill>
                  <a:schemeClr val="accent1"/>
                </a:solidFill>
                <a:highlight>
                  <a:srgbClr val="FFFFFF"/>
                </a:highlight>
              </a:rPr>
              <a:t>compatibility </a:t>
            </a:r>
            <a:r>
              <a:rPr lang="en" sz="1700">
                <a:highlight>
                  <a:srgbClr val="FFFFFF"/>
                </a:highlight>
              </a:rPr>
              <a:t>and </a:t>
            </a:r>
            <a:r>
              <a:rPr b="1" lang="en" sz="1700">
                <a:solidFill>
                  <a:schemeClr val="accent1"/>
                </a:solidFill>
                <a:highlight>
                  <a:srgbClr val="FFFFFF"/>
                </a:highlight>
              </a:rPr>
              <a:t>functionality</a:t>
            </a:r>
            <a:r>
              <a:rPr lang="en" sz="1700">
                <a:highlight>
                  <a:srgbClr val="FFFFFF"/>
                </a:highlight>
              </a:rPr>
              <a:t>, and then deploy it to the production environment. </a:t>
            </a:r>
            <a:endParaRPr sz="1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-1474450" y="3905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How it works!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50" y="1476075"/>
            <a:ext cx="4974000" cy="27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5754175" y="1476075"/>
            <a:ext cx="3275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 this setup, pipelines can now be created and deployed at a</a:t>
            </a:r>
            <a:r>
              <a:rPr b="1" lang="en" sz="1300">
                <a:solidFill>
                  <a:schemeClr val="dk2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quick pace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, allowing for teams to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continuously create new pipelines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built around the latest in machine learning architectures without any of the resource barriers associated with </a:t>
            </a:r>
            <a:r>
              <a:rPr b="1" lang="en" sz="1300">
                <a:solidFill>
                  <a:schemeClr val="accent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manual testing and integration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MLOps vs DevOps vs Agile </a:t>
            </a:r>
            <a:endParaRPr/>
          </a:p>
        </p:txBody>
      </p:sp>
      <p:sp>
        <p:nvSpPr>
          <p:cNvPr id="199" name="Google Shape;199;p2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omparison and Issues</a:t>
            </a:r>
            <a:endParaRPr/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310850" y="732675"/>
            <a:ext cx="52842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What is </a:t>
            </a:r>
            <a:r>
              <a:rPr b="1" lang="en" sz="2900">
                <a:solidFill>
                  <a:schemeClr val="accent1"/>
                </a:solidFill>
              </a:rPr>
              <a:t>Agile</a:t>
            </a:r>
            <a:r>
              <a:rPr lang="en" sz="2900"/>
              <a:t> methodology?</a:t>
            </a:r>
            <a:endParaRPr sz="2900"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310850" y="1633750"/>
            <a:ext cx="48327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Agile is an </a:t>
            </a:r>
            <a:r>
              <a:rPr b="1" lang="en" sz="1400">
                <a:solidFill>
                  <a:schemeClr val="accent1"/>
                </a:solidFill>
              </a:rPr>
              <a:t>iterative approach</a:t>
            </a:r>
            <a:r>
              <a:rPr lang="en" sz="1400"/>
              <a:t> to project management and software development that helps teams </a:t>
            </a:r>
            <a:r>
              <a:rPr b="1" lang="en" sz="1400">
                <a:solidFill>
                  <a:schemeClr val="accent1"/>
                </a:solidFill>
              </a:rPr>
              <a:t>deliver value to their customers faster</a:t>
            </a:r>
            <a:r>
              <a:rPr lang="en" sz="1400"/>
              <a:t> and with fewer headaches.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Instead of betting everything on a "big bang" launch, an agile team delivers work in </a:t>
            </a:r>
            <a:r>
              <a:rPr b="1" lang="en" sz="1400">
                <a:solidFill>
                  <a:schemeClr val="accent1"/>
                </a:solidFill>
              </a:rPr>
              <a:t>small, but consumable, increments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Requirements, plans, and results are evaluated continuously</a:t>
            </a:r>
            <a:r>
              <a:rPr lang="en" sz="1400"/>
              <a:t> so teams have a natural mechanism for </a:t>
            </a:r>
            <a:r>
              <a:rPr b="1" lang="en" sz="1400">
                <a:solidFill>
                  <a:schemeClr val="accent1"/>
                </a:solidFill>
              </a:rPr>
              <a:t>responding to change quickly.</a:t>
            </a:r>
            <a:endParaRPr b="1"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50" y="1225000"/>
            <a:ext cx="3658075" cy="30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270550" y="599975"/>
            <a:ext cx="49374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From Agile to </a:t>
            </a:r>
            <a:r>
              <a:rPr b="1" lang="en" sz="2900">
                <a:solidFill>
                  <a:schemeClr val="accent1"/>
                </a:solidFill>
              </a:rPr>
              <a:t>DevOPS</a:t>
            </a:r>
            <a:endParaRPr b="1" sz="2900">
              <a:solidFill>
                <a:schemeClr val="accent1"/>
              </a:solidFill>
            </a:endParaRPr>
          </a:p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153000" y="1090350"/>
            <a:ext cx="43911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DevOps</a:t>
            </a:r>
            <a:r>
              <a:rPr lang="en" sz="1400">
                <a:solidFill>
                  <a:schemeClr val="accent1"/>
                </a:solidFill>
              </a:rPr>
              <a:t> </a:t>
            </a:r>
            <a:r>
              <a:rPr lang="en" sz="1400"/>
              <a:t>is an approach to software development that enables teams to </a:t>
            </a:r>
            <a:r>
              <a:rPr b="1" lang="en" sz="1400">
                <a:solidFill>
                  <a:schemeClr val="accent1"/>
                </a:solidFill>
              </a:rPr>
              <a:t>build, test, and release software faster and more reliably by incorporating agile principles and practices</a:t>
            </a:r>
            <a:r>
              <a:rPr lang="en" sz="1400"/>
              <a:t>, such as </a:t>
            </a:r>
            <a:r>
              <a:rPr b="1" lang="en" sz="1400">
                <a:solidFill>
                  <a:schemeClr val="accent1"/>
                </a:solidFill>
              </a:rPr>
              <a:t>increased automation and improved collaboration between development and operations teams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Development, testing, and deployment occur in both agile and DevOps. Yet traditional agile stops short of operations, which is an integral part of DevOps</a:t>
            </a:r>
            <a:endParaRPr sz="1400"/>
          </a:p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175" y="1744950"/>
            <a:ext cx="4043574" cy="21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1383075" y="1090350"/>
            <a:ext cx="5074500" cy="9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Wha</a:t>
            </a:r>
            <a:r>
              <a:rPr b="1" lang="en" sz="2600"/>
              <a:t>t would happen if we applied </a:t>
            </a:r>
            <a:r>
              <a:rPr b="1" lang="en" sz="2600">
                <a:solidFill>
                  <a:schemeClr val="accent1"/>
                </a:solidFill>
              </a:rPr>
              <a:t>DevOps </a:t>
            </a:r>
            <a:r>
              <a:rPr b="1" lang="en" sz="2600"/>
              <a:t>principles to </a:t>
            </a:r>
            <a:r>
              <a:rPr b="1" lang="en" sz="2600">
                <a:solidFill>
                  <a:schemeClr val="accent1"/>
                </a:solidFill>
              </a:rPr>
              <a:t>Machine Learning?</a:t>
            </a:r>
            <a:endParaRPr b="1" sz="2600">
              <a:solidFill>
                <a:schemeClr val="accent1"/>
              </a:solidFill>
            </a:endParaRPr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9206700" y="3797175"/>
            <a:ext cx="1528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4">
            <a:alphaModFix/>
          </a:blip>
          <a:srcRect b="2660" l="0" r="0" t="-2659"/>
          <a:stretch/>
        </p:blipFill>
        <p:spPr>
          <a:xfrm>
            <a:off x="4568725" y="1499525"/>
            <a:ext cx="2166000" cy="37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310850" y="732675"/>
            <a:ext cx="47094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1"/>
                </a:solidFill>
              </a:rPr>
              <a:t>MLOp</a:t>
            </a:r>
            <a:r>
              <a:rPr b="1" lang="en" sz="2900">
                <a:solidFill>
                  <a:schemeClr val="accent1"/>
                </a:solidFill>
              </a:rPr>
              <a:t>s</a:t>
            </a:r>
            <a:endParaRPr b="1" sz="2900">
              <a:solidFill>
                <a:schemeClr val="accent1"/>
              </a:solidFill>
            </a:endParaRPr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310850" y="1424125"/>
            <a:ext cx="8169600" cy="24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</a:rPr>
              <a:t>MLOps </a:t>
            </a:r>
            <a:r>
              <a:rPr lang="en" sz="1300"/>
              <a:t>is a set of practices that </a:t>
            </a:r>
            <a:r>
              <a:rPr b="1" lang="en" sz="1300">
                <a:solidFill>
                  <a:schemeClr val="accent1"/>
                </a:solidFill>
              </a:rPr>
              <a:t>apply DevOps principles to machine learning problems</a:t>
            </a:r>
            <a:r>
              <a:rPr lang="en" sz="1300"/>
              <a:t> to ensure the creation of </a:t>
            </a:r>
            <a:r>
              <a:rPr b="1" lang="en" sz="1300">
                <a:solidFill>
                  <a:schemeClr val="accent1"/>
                </a:solidFill>
              </a:rPr>
              <a:t>machine learning products</a:t>
            </a:r>
            <a:r>
              <a:rPr lang="en" sz="1300"/>
              <a:t> that you can verify, trust, and maintain in the long term.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There are many </a:t>
            </a:r>
            <a:r>
              <a:rPr b="1" lang="en" sz="1300">
                <a:solidFill>
                  <a:schemeClr val="dk2"/>
                </a:solidFill>
              </a:rPr>
              <a:t>s</a:t>
            </a:r>
            <a:r>
              <a:rPr b="1" lang="en" sz="1300">
                <a:solidFill>
                  <a:schemeClr val="dk2"/>
                </a:solidFill>
              </a:rPr>
              <a:t>hared elements</a:t>
            </a:r>
            <a:r>
              <a:rPr b="1" lang="en" sz="1300">
                <a:solidFill>
                  <a:schemeClr val="dk2"/>
                </a:solidFill>
              </a:rPr>
              <a:t> </a:t>
            </a:r>
            <a:r>
              <a:rPr lang="en" sz="1300"/>
              <a:t>between DevOps and MLOps such as: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▷"/>
            </a:pPr>
            <a:r>
              <a:rPr b="1" lang="en" sz="1300"/>
              <a:t> </a:t>
            </a:r>
            <a:r>
              <a:rPr b="1" lang="en" sz="1300">
                <a:solidFill>
                  <a:schemeClr val="accent1"/>
                </a:solidFill>
              </a:rPr>
              <a:t>Code and component testing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▷"/>
            </a:pPr>
            <a:r>
              <a:rPr lang="en" sz="1300">
                <a:solidFill>
                  <a:schemeClr val="accent1"/>
                </a:solidFill>
              </a:rPr>
              <a:t> </a:t>
            </a:r>
            <a:r>
              <a:rPr b="1" lang="en" sz="1300">
                <a:solidFill>
                  <a:schemeClr val="accent1"/>
                </a:solidFill>
              </a:rPr>
              <a:t>Automation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▷"/>
            </a:pPr>
            <a:r>
              <a:rPr lang="en" sz="1300">
                <a:solidFill>
                  <a:schemeClr val="accent1"/>
                </a:solidFill>
              </a:rPr>
              <a:t> </a:t>
            </a:r>
            <a:r>
              <a:rPr b="1" lang="en" sz="1300">
                <a:solidFill>
                  <a:schemeClr val="accent1"/>
                </a:solidFill>
              </a:rPr>
              <a:t>Continuous integration of code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▷"/>
            </a:pPr>
            <a:r>
              <a:rPr b="1" lang="en" sz="1300">
                <a:solidFill>
                  <a:schemeClr val="accent1"/>
                </a:solidFill>
              </a:rPr>
              <a:t> Continuous delivery into production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▷"/>
            </a:pPr>
            <a:r>
              <a:rPr b="1" lang="en" sz="1300">
                <a:solidFill>
                  <a:schemeClr val="accent1"/>
                </a:solidFill>
              </a:rPr>
              <a:t> Cross-Team collaboration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▷"/>
            </a:pPr>
            <a:r>
              <a:rPr b="1" lang="en" sz="1300">
                <a:solidFill>
                  <a:schemeClr val="accent1"/>
                </a:solidFill>
              </a:rPr>
              <a:t> Integration of feedb</a:t>
            </a:r>
            <a:r>
              <a:rPr b="1" lang="en" sz="1300">
                <a:solidFill>
                  <a:schemeClr val="accent1"/>
                </a:solidFill>
              </a:rPr>
              <a:t>acks loops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4650"/>
                </a:solidFill>
                <a:highlight>
                  <a:srgbClr val="FFFFFF"/>
                </a:highlight>
              </a:rPr>
              <a:t> 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4">
            <a:alphaModFix/>
          </a:blip>
          <a:srcRect b="3779" l="2020" r="-2020" t="-3780"/>
          <a:stretch/>
        </p:blipFill>
        <p:spPr>
          <a:xfrm>
            <a:off x="4151875" y="2464400"/>
            <a:ext cx="4579176" cy="20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893625" y="1255650"/>
            <a:ext cx="31368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                     </a:t>
            </a:r>
            <a:endParaRPr b="1"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3" name="Google Shape;243;p30"/>
          <p:cNvSpPr txBox="1"/>
          <p:nvPr>
            <p:ph type="title"/>
          </p:nvPr>
        </p:nvSpPr>
        <p:spPr>
          <a:xfrm>
            <a:off x="529175" y="-177200"/>
            <a:ext cx="7185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MLOps vs DevOps: </a:t>
            </a:r>
            <a:r>
              <a:rPr b="1" lang="en" sz="3000">
                <a:solidFill>
                  <a:schemeClr val="accent1"/>
                </a:solidFill>
              </a:rPr>
              <a:t>Main Differences</a:t>
            </a:r>
            <a:endParaRPr b="1" sz="2900">
              <a:solidFill>
                <a:schemeClr val="accent1"/>
              </a:solidFill>
            </a:endParaRPr>
          </a:p>
        </p:txBody>
      </p:sp>
      <p:sp>
        <p:nvSpPr>
          <p:cNvPr id="244" name="Google Shape;244;p30"/>
          <p:cNvSpPr txBox="1"/>
          <p:nvPr>
            <p:ph idx="2" type="body"/>
          </p:nvPr>
        </p:nvSpPr>
        <p:spPr>
          <a:xfrm>
            <a:off x="4537675" y="1255650"/>
            <a:ext cx="3136800" cy="16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                 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p30"/>
          <p:cNvGraphicFramePr/>
          <p:nvPr/>
        </p:nvGraphicFramePr>
        <p:xfrm>
          <a:off x="893613" y="68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{42F77E3B-2D1C-4D70-BC63-894B510F7C70}</a:tableStyleId>
              </a:tblPr>
              <a:tblGrid>
                <a:gridCol w="1301700"/>
                <a:gridCol w="1903225"/>
                <a:gridCol w="2564350"/>
              </a:tblGrid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</a:rPr>
                        <a:t>DevOps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</a:rPr>
                        <a:t>MLOps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</a:rPr>
                        <a:t>Goal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Automate software quality assurance checks and feedback loops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Support the Machine Learning Lifecycle with automated quality checks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</a:rPr>
                        <a:t>Componentes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Continuous integration + Continuous Delivery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Continuous training + Continuous Validation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</a:rPr>
                        <a:t>Deployment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</a:rPr>
                        <a:t>cycles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Frequent iterations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Long, continuous and resource hungry (re)training cycles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</a:rPr>
                        <a:t>Team composition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SWD + QA Engineer +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Devops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Scientist + ML Engineer +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Engineer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</a:rPr>
                        <a:t>Main deliverable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Code, executable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Model, Data, Metadata, Training parameters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1"/>
                          </a:solidFill>
                        </a:rPr>
                        <a:t>Quality assurance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Code Tests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and Model Validation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/>
          <p:nvPr>
            <p:ph type="title"/>
          </p:nvPr>
        </p:nvSpPr>
        <p:spPr>
          <a:xfrm>
            <a:off x="304350" y="22193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</a:t>
            </a:r>
            <a:r>
              <a:rPr lang="en"/>
              <a:t>of </a:t>
            </a:r>
            <a:r>
              <a:rPr b="1" lang="en">
                <a:solidFill>
                  <a:schemeClr val="dk2"/>
                </a:solidFill>
              </a:rPr>
              <a:t>contents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97" name="Google Shape;97;p13"/>
          <p:cNvSpPr txBox="1"/>
          <p:nvPr>
            <p:ph idx="1" type="body"/>
          </p:nvPr>
        </p:nvSpPr>
        <p:spPr>
          <a:xfrm>
            <a:off x="861550" y="1079350"/>
            <a:ext cx="52173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▷"/>
            </a:pP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Introduction</a:t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▷"/>
            </a:pPr>
            <a:r>
              <a:rPr b="1" lang="en" sz="1500">
                <a:solidFill>
                  <a:schemeClr val="accent6"/>
                </a:solidFill>
                <a:highlight>
                  <a:srgbClr val="FFFFFF"/>
                </a:highlight>
              </a:rPr>
              <a:t>Why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 MLOps?</a:t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▷"/>
            </a:pPr>
            <a:r>
              <a:rPr b="1" lang="en" sz="1500">
                <a:solidFill>
                  <a:schemeClr val="accent6"/>
                </a:solidFill>
                <a:highlight>
                  <a:srgbClr val="FFFFFF"/>
                </a:highlight>
              </a:rPr>
              <a:t>Three different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 Setups</a:t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▷"/>
            </a:pP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MLOps </a:t>
            </a:r>
            <a:r>
              <a:rPr b="1" lang="en" sz="1500">
                <a:solidFill>
                  <a:schemeClr val="accent6"/>
                </a:solidFill>
                <a:highlight>
                  <a:srgbClr val="FFFFFF"/>
                </a:highlight>
              </a:rPr>
              <a:t>vs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 DevOps </a:t>
            </a:r>
            <a:r>
              <a:rPr b="1" lang="en" sz="1500">
                <a:solidFill>
                  <a:schemeClr val="accent6"/>
                </a:solidFill>
                <a:highlight>
                  <a:srgbClr val="FFFFFF"/>
                </a:highlight>
              </a:rPr>
              <a:t>vs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 Agile </a:t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▷"/>
            </a:pP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Issues </a:t>
            </a:r>
            <a:r>
              <a:rPr b="1" lang="en" sz="1500">
                <a:solidFill>
                  <a:schemeClr val="accent6"/>
                </a:solidFill>
                <a:highlight>
                  <a:srgbClr val="FFFFFF"/>
                </a:highlight>
              </a:rPr>
              <a:t>and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 Challenges</a:t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▷"/>
            </a:pPr>
            <a:r>
              <a:rPr b="1" lang="en" sz="1500">
                <a:solidFill>
                  <a:schemeClr val="accent6"/>
                </a:solidFill>
                <a:highlight>
                  <a:srgbClr val="FFFFFF"/>
                </a:highlight>
              </a:rPr>
              <a:t>Hands-on Session's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 Models</a:t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▷"/>
            </a:pPr>
            <a:r>
              <a:rPr b="1" lang="en" sz="1500">
                <a:solidFill>
                  <a:schemeClr val="accent6"/>
                </a:solidFill>
                <a:highlight>
                  <a:srgbClr val="FFFFFF"/>
                </a:highlight>
              </a:rPr>
              <a:t>Hands-on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 Overview</a:t>
            </a:r>
            <a:endParaRPr sz="16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310850" y="732675"/>
            <a:ext cx="62112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MLOps</a:t>
            </a:r>
            <a:r>
              <a:rPr lang="en" sz="2900"/>
              <a:t>: </a:t>
            </a:r>
            <a:r>
              <a:rPr b="1" lang="en" sz="2900">
                <a:solidFill>
                  <a:schemeClr val="accent1"/>
                </a:solidFill>
              </a:rPr>
              <a:t>Issues</a:t>
            </a:r>
            <a:r>
              <a:rPr lang="en" sz="2900"/>
              <a:t> and </a:t>
            </a:r>
            <a:r>
              <a:rPr b="1" lang="en" sz="2900">
                <a:solidFill>
                  <a:schemeClr val="accent1"/>
                </a:solidFill>
              </a:rPr>
              <a:t>Challenges</a:t>
            </a:r>
            <a:endParaRPr b="1" sz="2900">
              <a:solidFill>
                <a:schemeClr val="accent1"/>
              </a:solidFill>
            </a:endParaRPr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310850" y="1601500"/>
            <a:ext cx="51069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The addition of </a:t>
            </a:r>
            <a:r>
              <a:rPr b="1" lang="en" sz="1500">
                <a:solidFill>
                  <a:schemeClr val="accent1"/>
                </a:solidFill>
              </a:rPr>
              <a:t>Data</a:t>
            </a:r>
            <a:r>
              <a:rPr lang="en" sz="1500"/>
              <a:t> and </a:t>
            </a:r>
            <a:r>
              <a:rPr b="1" lang="en" sz="1500">
                <a:solidFill>
                  <a:schemeClr val="accent1"/>
                </a:solidFill>
              </a:rPr>
              <a:t>Machine Learning models</a:t>
            </a:r>
            <a:r>
              <a:rPr lang="en" sz="1500"/>
              <a:t>, which an MLOps process must address compared to a DevOPS process, has caused some</a:t>
            </a:r>
            <a:r>
              <a:rPr b="1" lang="en" sz="1500"/>
              <a:t> issues</a:t>
            </a:r>
            <a:r>
              <a:rPr lang="en" sz="1500"/>
              <a:t> and </a:t>
            </a:r>
            <a:r>
              <a:rPr b="1" lang="en" sz="1500"/>
              <a:t>challenges</a:t>
            </a:r>
            <a:r>
              <a:rPr lang="en" sz="1500"/>
              <a:t> :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▷"/>
            </a:pPr>
            <a:r>
              <a:rPr b="1" lang="en" sz="1500">
                <a:solidFill>
                  <a:schemeClr val="accent1"/>
                </a:solidFill>
              </a:rPr>
              <a:t>Model Drift </a:t>
            </a:r>
            <a:endParaRPr b="1" sz="15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▷"/>
            </a:pPr>
            <a:r>
              <a:rPr b="1" lang="en" sz="1500">
                <a:solidFill>
                  <a:schemeClr val="accent1"/>
                </a:solidFill>
              </a:rPr>
              <a:t>Data Drift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250" y="2304450"/>
            <a:ext cx="5316773" cy="2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310850" y="732675"/>
            <a:ext cx="62112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</a:rPr>
              <a:t>MODEL DRIFT</a:t>
            </a:r>
            <a:endParaRPr b="1" sz="3400">
              <a:solidFill>
                <a:schemeClr val="accent1"/>
              </a:solidFill>
            </a:endParaRPr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351200" y="1843350"/>
            <a:ext cx="61305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 deployed model is based on a definition of</a:t>
            </a:r>
            <a:r>
              <a:rPr b="1" lang="en" sz="1500">
                <a:solidFill>
                  <a:schemeClr val="accent1"/>
                </a:solidFill>
              </a:rPr>
              <a:t> what the business case needs</a:t>
            </a:r>
            <a:r>
              <a:rPr lang="en" sz="1500"/>
              <a:t>. These needs may </a:t>
            </a:r>
            <a:r>
              <a:rPr b="1" lang="en" sz="1500">
                <a:solidFill>
                  <a:schemeClr val="accent1"/>
                </a:solidFill>
              </a:rPr>
              <a:t>evolve</a:t>
            </a:r>
            <a:r>
              <a:rPr lang="en" sz="1500"/>
              <a:t>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For example, if you were detecting credit card fraud and the business evolved its thinking it will need a rethink or retraining of the model.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310850" y="732675"/>
            <a:ext cx="62112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</a:rPr>
              <a:t>DATA</a:t>
            </a:r>
            <a:r>
              <a:rPr b="1" lang="en" sz="3400">
                <a:solidFill>
                  <a:schemeClr val="accent1"/>
                </a:solidFill>
              </a:rPr>
              <a:t> DRIFT</a:t>
            </a:r>
            <a:endParaRPr b="1" sz="3400">
              <a:solidFill>
                <a:schemeClr val="accent1"/>
              </a:solidFill>
            </a:endParaRPr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351200" y="1843350"/>
            <a:ext cx="61305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This is when you train a model on the demographics of a set of users and now you are observing that </a:t>
            </a:r>
            <a:r>
              <a:rPr b="1" lang="en" sz="1500">
                <a:solidFill>
                  <a:schemeClr val="accent1"/>
                </a:solidFill>
              </a:rPr>
              <a:t>the population it is being utilized on doesn’t match the same demographic</a:t>
            </a:r>
            <a:r>
              <a:rPr lang="en" sz="1500"/>
              <a:t>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Other examples of data drift is based on </a:t>
            </a:r>
            <a:r>
              <a:rPr b="1" lang="en" sz="1500">
                <a:solidFill>
                  <a:schemeClr val="accent1"/>
                </a:solidFill>
              </a:rPr>
              <a:t>change of the data </a:t>
            </a:r>
            <a:r>
              <a:rPr lang="en" sz="1500"/>
              <a:t>due to</a:t>
            </a:r>
            <a:r>
              <a:rPr b="1" lang="en" sz="1500"/>
              <a:t> </a:t>
            </a:r>
            <a:r>
              <a:rPr b="1" lang="en" sz="1500">
                <a:solidFill>
                  <a:schemeClr val="accent1"/>
                </a:solidFill>
              </a:rPr>
              <a:t>seasonality, </a:t>
            </a:r>
            <a:r>
              <a:rPr lang="en" sz="1500"/>
              <a:t>changes in</a:t>
            </a:r>
            <a:r>
              <a:rPr b="1" lang="en" sz="1500">
                <a:solidFill>
                  <a:schemeClr val="accent1"/>
                </a:solidFill>
              </a:rPr>
              <a:t> consumer preferences, </a:t>
            </a:r>
            <a:r>
              <a:rPr lang="en" sz="1500"/>
              <a:t>the </a:t>
            </a:r>
            <a:r>
              <a:rPr b="1" lang="en" sz="1500">
                <a:solidFill>
                  <a:schemeClr val="accent1"/>
                </a:solidFill>
              </a:rPr>
              <a:t>addiction of new products</a:t>
            </a:r>
            <a:r>
              <a:rPr lang="en" sz="1500"/>
              <a:t> ecc. </a:t>
            </a:r>
            <a:r>
              <a:rPr b="1" lang="en" sz="1500">
                <a:solidFill>
                  <a:schemeClr val="accent1"/>
                </a:solidFill>
              </a:rPr>
              <a:t>MLops </a:t>
            </a:r>
            <a:r>
              <a:rPr lang="en" sz="1500"/>
              <a:t>can listen to these changes and trigger</a:t>
            </a:r>
            <a:r>
              <a:rPr b="1" lang="en" sz="1500">
                <a:solidFill>
                  <a:schemeClr val="accent1"/>
                </a:solidFill>
              </a:rPr>
              <a:t> automated retraining of the models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1" name="Google Shape;271;p33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MLOps Models</a:t>
            </a:r>
            <a:endParaRPr/>
          </a:p>
        </p:txBody>
      </p:sp>
      <p:sp>
        <p:nvSpPr>
          <p:cNvPr id="278" name="Google Shape;278;p3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	 	 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How to build a fully automated training and deployment pipeline on Azure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527625" y="0"/>
            <a:ext cx="62112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</a:t>
            </a:r>
            <a:r>
              <a:rPr b="1" lang="en" sz="3400">
                <a:solidFill>
                  <a:schemeClr val="accent1"/>
                </a:solidFill>
              </a:rPr>
              <a:t> models </a:t>
            </a:r>
            <a:r>
              <a:rPr b="1" lang="en" sz="3400"/>
              <a:t>of our</a:t>
            </a:r>
            <a:r>
              <a:rPr b="1" lang="en" sz="3400">
                <a:solidFill>
                  <a:schemeClr val="accent1"/>
                </a:solidFill>
              </a:rPr>
              <a:t> </a:t>
            </a:r>
            <a:r>
              <a:rPr b="1" lang="en" sz="3400"/>
              <a:t>demo</a:t>
            </a:r>
            <a:endParaRPr b="1" sz="3400">
              <a:solidFill>
                <a:schemeClr val="accent1"/>
              </a:solidFill>
            </a:endParaRPr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51200" y="1843350"/>
            <a:ext cx="61305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87" name="Google Shape;287;p3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 rotWithShape="1">
          <a:blip r:embed="rId4">
            <a:alphaModFix/>
          </a:blip>
          <a:srcRect b="0" l="931" r="0" t="1497"/>
          <a:stretch/>
        </p:blipFill>
        <p:spPr>
          <a:xfrm>
            <a:off x="650325" y="807975"/>
            <a:ext cx="7221575" cy="40443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0" name="Google Shape;290;p35"/>
          <p:cNvCxnSpPr/>
          <p:nvPr/>
        </p:nvCxnSpPr>
        <p:spPr>
          <a:xfrm flipH="1" rot="10800000">
            <a:off x="4810150" y="3063725"/>
            <a:ext cx="2276400" cy="1299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5"/>
          <p:cNvCxnSpPr/>
          <p:nvPr/>
        </p:nvCxnSpPr>
        <p:spPr>
          <a:xfrm>
            <a:off x="4781650" y="3077975"/>
            <a:ext cx="2333400" cy="1271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5"/>
          <p:cNvCxnSpPr/>
          <p:nvPr/>
        </p:nvCxnSpPr>
        <p:spPr>
          <a:xfrm flipH="1" rot="10800000">
            <a:off x="4397500" y="3707850"/>
            <a:ext cx="227700" cy="189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5"/>
          <p:cNvCxnSpPr/>
          <p:nvPr/>
        </p:nvCxnSpPr>
        <p:spPr>
          <a:xfrm flipH="1" rot="10800000">
            <a:off x="3600725" y="3849350"/>
            <a:ext cx="199200" cy="142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527625" y="0"/>
            <a:ext cx="62112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Our </a:t>
            </a:r>
            <a:r>
              <a:rPr b="1" lang="en" sz="3400"/>
              <a:t>Hands-On </a:t>
            </a:r>
            <a:r>
              <a:rPr b="1" lang="en" sz="3400">
                <a:solidFill>
                  <a:schemeClr val="dk2"/>
                </a:solidFill>
              </a:rPr>
              <a:t>Flow</a:t>
            </a:r>
            <a:endParaRPr b="1" sz="3400"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351200" y="1843350"/>
            <a:ext cx="61305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00" name="Google Shape;300;p3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00" y="864550"/>
            <a:ext cx="7474940" cy="420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6"/>
          <p:cNvCxnSpPr/>
          <p:nvPr/>
        </p:nvCxnSpPr>
        <p:spPr>
          <a:xfrm>
            <a:off x="6265050" y="2307475"/>
            <a:ext cx="588000" cy="483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6"/>
          <p:cNvCxnSpPr/>
          <p:nvPr/>
        </p:nvCxnSpPr>
        <p:spPr>
          <a:xfrm flipH="1">
            <a:off x="6217500" y="2352100"/>
            <a:ext cx="683100" cy="4839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6"/>
          <p:cNvCxnSpPr/>
          <p:nvPr/>
        </p:nvCxnSpPr>
        <p:spPr>
          <a:xfrm flipH="1">
            <a:off x="6853050" y="3256825"/>
            <a:ext cx="369900" cy="2847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6"/>
          <p:cNvCxnSpPr/>
          <p:nvPr/>
        </p:nvCxnSpPr>
        <p:spPr>
          <a:xfrm>
            <a:off x="6900450" y="3209400"/>
            <a:ext cx="294000" cy="360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</p:txBody>
      </p:sp>
      <p:sp>
        <p:nvSpPr>
          <p:cNvPr id="312" name="Google Shape;312;p3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AZURE DevOps + MICROSOFT AZURE MACHINE LEARNING STUDIO</a:t>
            </a:r>
            <a:endParaRPr sz="1800"/>
          </a:p>
        </p:txBody>
      </p:sp>
      <p:sp>
        <p:nvSpPr>
          <p:cNvPr id="313" name="Google Shape;313;p37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ctrTitle"/>
          </p:nvPr>
        </p:nvSpPr>
        <p:spPr>
          <a:xfrm>
            <a:off x="-125" y="1029875"/>
            <a:ext cx="3224700" cy="27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Microsoft Corp kindly gives you </a:t>
            </a:r>
            <a:r>
              <a:rPr b="1" lang="en" sz="1500"/>
              <a:t>200 $ credit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Monthly free access for basic function on Azure </a:t>
            </a:r>
            <a:r>
              <a:rPr b="1" lang="en" sz="1500">
                <a:solidFill>
                  <a:schemeClr val="lt2"/>
                </a:solidFill>
              </a:rPr>
              <a:t>(no Kubernetes or MLFlow + integration) </a:t>
            </a:r>
            <a:endParaRPr b="1" sz="1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The credit quickly</a:t>
            </a:r>
            <a:r>
              <a:rPr b="1" lang="en" sz="1500"/>
              <a:t> reduces </a:t>
            </a:r>
            <a:endParaRPr b="1" sz="1500">
              <a:solidFill>
                <a:schemeClr val="lt2"/>
              </a:solidFill>
            </a:endParaRPr>
          </a:p>
        </p:txBody>
      </p:sp>
      <p:sp>
        <p:nvSpPr>
          <p:cNvPr id="320" name="Google Shape;320;p38"/>
          <p:cNvSpPr txBox="1"/>
          <p:nvPr>
            <p:ph idx="1" type="subTitle"/>
          </p:nvPr>
        </p:nvSpPr>
        <p:spPr>
          <a:xfrm>
            <a:off x="126000" y="892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</a:rPr>
              <a:t>Initial</a:t>
            </a:r>
            <a:r>
              <a:rPr lang="en" sz="2900">
                <a:solidFill>
                  <a:schemeClr val="lt2"/>
                </a:solidFill>
              </a:rPr>
              <a:t> </a:t>
            </a:r>
            <a:r>
              <a:rPr lang="en" sz="2900"/>
              <a:t>Settings</a:t>
            </a:r>
            <a:endParaRPr sz="2900"/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750" y="1298550"/>
            <a:ext cx="5589575" cy="22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250" y="3369898"/>
            <a:ext cx="2005700" cy="15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/>
          <p:nvPr/>
        </p:nvSpPr>
        <p:spPr>
          <a:xfrm>
            <a:off x="6794450" y="2337875"/>
            <a:ext cx="844200" cy="123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ctrTitle"/>
          </p:nvPr>
        </p:nvSpPr>
        <p:spPr>
          <a:xfrm>
            <a:off x="157650" y="719300"/>
            <a:ext cx="3889500" cy="32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Import some</a:t>
            </a:r>
            <a:r>
              <a:rPr b="1" lang="en" sz="1500"/>
              <a:t> python code </a:t>
            </a:r>
            <a:r>
              <a:rPr b="1" lang="en" sz="1500">
                <a:solidFill>
                  <a:schemeClr val="lt2"/>
                </a:solidFill>
              </a:rPr>
              <a:t>from outside Azure</a:t>
            </a:r>
            <a:r>
              <a:rPr b="1" lang="en" sz="1500">
                <a:solidFill>
                  <a:schemeClr val="lt2"/>
                </a:solidFill>
              </a:rPr>
              <a:t> </a:t>
            </a:r>
            <a:endParaRPr b="1"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C</a:t>
            </a:r>
            <a:r>
              <a:rPr b="1" lang="en" sz="1500">
                <a:solidFill>
                  <a:schemeClr val="lt2"/>
                </a:solidFill>
              </a:rPr>
              <a:t>hoose a basic binary classification task (IRIS Dataset)</a:t>
            </a:r>
            <a:r>
              <a:rPr b="1" lang="en" sz="1500"/>
              <a:t> 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Simply select a </a:t>
            </a:r>
            <a:r>
              <a:rPr b="1" lang="en" sz="1500"/>
              <a:t>GitHub repo </a:t>
            </a:r>
            <a:r>
              <a:rPr b="1" lang="en" sz="1500">
                <a:solidFill>
                  <a:schemeClr val="lt2"/>
                </a:solidFill>
              </a:rPr>
              <a:t>to interact with</a:t>
            </a:r>
            <a:endParaRPr b="1" sz="1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T</a:t>
            </a:r>
            <a:r>
              <a:rPr b="1" lang="en" sz="1500">
                <a:solidFill>
                  <a:schemeClr val="lt2"/>
                </a:solidFill>
              </a:rPr>
              <a:t>his project is static in time and therefore </a:t>
            </a:r>
            <a:r>
              <a:rPr b="1" lang="en" sz="1500"/>
              <a:t>no data drift can be assessed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331" name="Google Shape;331;p39"/>
          <p:cNvSpPr txBox="1"/>
          <p:nvPr>
            <p:ph idx="1" type="subTitle"/>
          </p:nvPr>
        </p:nvSpPr>
        <p:spPr>
          <a:xfrm>
            <a:off x="88675" y="89250"/>
            <a:ext cx="827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</a:rPr>
              <a:t>Get some Classification Task: </a:t>
            </a:r>
            <a:r>
              <a:rPr lang="en" sz="2800"/>
              <a:t>IRIS Database</a:t>
            </a:r>
            <a:endParaRPr sz="2800"/>
          </a:p>
        </p:txBody>
      </p:sp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350" y="613399"/>
            <a:ext cx="2769075" cy="42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425" y="2604451"/>
            <a:ext cx="1384975" cy="13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>
            <p:ph type="ctrTitle"/>
          </p:nvPr>
        </p:nvSpPr>
        <p:spPr>
          <a:xfrm>
            <a:off x="6631431" y="1316850"/>
            <a:ext cx="2580600" cy="15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Many thanks Srijith!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ctrTitle"/>
          </p:nvPr>
        </p:nvSpPr>
        <p:spPr>
          <a:xfrm>
            <a:off x="0" y="815750"/>
            <a:ext cx="4503000" cy="27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Repos: </a:t>
            </a:r>
            <a:r>
              <a:rPr b="1" lang="en" sz="1500">
                <a:solidFill>
                  <a:schemeClr val="lt2"/>
                </a:solidFill>
              </a:rPr>
              <a:t>enable connection between some code outside (you can connect directly with Visual Studio / VSCode)</a:t>
            </a:r>
            <a:r>
              <a:rPr b="1" lang="en" sz="1500">
                <a:solidFill>
                  <a:schemeClr val="lt2"/>
                </a:solidFill>
              </a:rPr>
              <a:t> </a:t>
            </a:r>
            <a:endParaRPr b="1"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Pipelines: </a:t>
            </a:r>
            <a:r>
              <a:rPr b="1" lang="en" sz="1500">
                <a:solidFill>
                  <a:schemeClr val="lt2"/>
                </a:solidFill>
              </a:rPr>
              <a:t>is the process of connected different phases mainly with Azure CLI (Azure Command Line Interface)</a:t>
            </a:r>
            <a:endParaRPr b="1" sz="1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Artifact: </a:t>
            </a:r>
            <a:r>
              <a:rPr b="1" lang="en" sz="1500">
                <a:solidFill>
                  <a:schemeClr val="lt2"/>
                </a:solidFill>
              </a:rPr>
              <a:t>will be our ML product, ready to deploy</a:t>
            </a:r>
            <a:endParaRPr b="1" sz="1500">
              <a:solidFill>
                <a:schemeClr val="lt2"/>
              </a:solidFill>
            </a:endParaRPr>
          </a:p>
        </p:txBody>
      </p:sp>
      <p:sp>
        <p:nvSpPr>
          <p:cNvPr id="342" name="Google Shape;342;p40"/>
          <p:cNvSpPr txBox="1"/>
          <p:nvPr>
            <p:ph idx="1" type="subTitle"/>
          </p:nvPr>
        </p:nvSpPr>
        <p:spPr>
          <a:xfrm>
            <a:off x="178350" y="892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</a:rPr>
              <a:t>Select Azure</a:t>
            </a:r>
            <a:r>
              <a:rPr lang="en" sz="2900"/>
              <a:t> DevOps Services</a:t>
            </a:r>
            <a:endParaRPr sz="2900"/>
          </a:p>
        </p:txBody>
      </p:sp>
      <p:sp>
        <p:nvSpPr>
          <p:cNvPr id="343" name="Google Shape;343;p40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40"/>
          <p:cNvPicPr preferRelativeResize="0"/>
          <p:nvPr/>
        </p:nvPicPr>
        <p:blipFill rotWithShape="1">
          <a:blip r:embed="rId3">
            <a:alphaModFix/>
          </a:blip>
          <a:srcRect b="0" l="-27540" r="27540" t="0"/>
          <a:stretch/>
        </p:blipFill>
        <p:spPr>
          <a:xfrm>
            <a:off x="2977850" y="962728"/>
            <a:ext cx="5974525" cy="303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41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MLOps</a:t>
            </a:r>
            <a:endParaRPr/>
          </a:p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 and Needs</a:t>
            </a:r>
            <a:endParaRPr/>
          </a:p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ctrTitle"/>
          </p:nvPr>
        </p:nvSpPr>
        <p:spPr>
          <a:xfrm>
            <a:off x="-68975" y="1330225"/>
            <a:ext cx="3941400" cy="18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It is important to create a service principle </a:t>
            </a:r>
            <a:r>
              <a:rPr b="1" lang="en" sz="1500">
                <a:solidFill>
                  <a:schemeClr val="lt2"/>
                </a:solidFill>
              </a:rPr>
              <a:t>(selecting a resource group)</a:t>
            </a:r>
            <a:endParaRPr b="1"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It will be extensively used into</a:t>
            </a:r>
            <a:r>
              <a:rPr b="1" lang="en" sz="1500"/>
              <a:t> CI pipeline and CD too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</a:rPr>
              <a:t>Without service principles </a:t>
            </a:r>
            <a:r>
              <a:rPr b="1" lang="en" sz="1500"/>
              <a:t>we will not be able to authenticate our pipeline</a:t>
            </a:r>
            <a:endParaRPr b="1" sz="1500"/>
          </a:p>
        </p:txBody>
      </p:sp>
      <p:sp>
        <p:nvSpPr>
          <p:cNvPr id="351" name="Google Shape;351;p41"/>
          <p:cNvSpPr txBox="1"/>
          <p:nvPr>
            <p:ph idx="1" type="subTitle"/>
          </p:nvPr>
        </p:nvSpPr>
        <p:spPr>
          <a:xfrm>
            <a:off x="126000" y="892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Azure Resource Manager</a:t>
            </a:r>
            <a:endParaRPr sz="2900"/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3">
            <a:alphaModFix/>
          </a:blip>
          <a:srcRect b="0" l="40177" r="0" t="2505"/>
          <a:stretch/>
        </p:blipFill>
        <p:spPr>
          <a:xfrm>
            <a:off x="4118749" y="766475"/>
            <a:ext cx="3574051" cy="28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/>
          <p:nvPr/>
        </p:nvSpPr>
        <p:spPr>
          <a:xfrm>
            <a:off x="6636100" y="1888325"/>
            <a:ext cx="844200" cy="180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ctrTitle"/>
          </p:nvPr>
        </p:nvSpPr>
        <p:spPr>
          <a:xfrm>
            <a:off x="49275" y="815750"/>
            <a:ext cx="4039800" cy="28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lt2"/>
                </a:solidFill>
              </a:rPr>
              <a:t>You have different</a:t>
            </a:r>
            <a:r>
              <a:rPr b="1" lang="en" sz="1600"/>
              <a:t> AGENT JOB 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lt2"/>
                </a:solidFill>
              </a:rPr>
              <a:t>The ration is: </a:t>
            </a:r>
            <a:r>
              <a:rPr b="1" lang="en" sz="1600"/>
              <a:t>“The simplest way” </a:t>
            </a:r>
            <a:r>
              <a:rPr b="1" lang="en" sz="1600">
                <a:solidFill>
                  <a:schemeClr val="lt2"/>
                </a:solidFill>
              </a:rPr>
              <a:t>so we won’t integrate python anymore just bash and shell</a:t>
            </a:r>
            <a:endParaRPr b="1" sz="16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 DevOps </a:t>
            </a:r>
            <a:r>
              <a:rPr b="1" lang="en" sz="1600">
                <a:solidFill>
                  <a:schemeClr val="lt2"/>
                </a:solidFill>
              </a:rPr>
              <a:t>person without knowing python</a:t>
            </a:r>
            <a:r>
              <a:rPr b="1" lang="en" sz="1600"/>
              <a:t> will still be able to operate</a:t>
            </a:r>
            <a:endParaRPr b="1" sz="1600"/>
          </a:p>
        </p:txBody>
      </p:sp>
      <p:sp>
        <p:nvSpPr>
          <p:cNvPr id="361" name="Google Shape;361;p42"/>
          <p:cNvSpPr txBox="1"/>
          <p:nvPr>
            <p:ph idx="1" type="subTitle"/>
          </p:nvPr>
        </p:nvSpPr>
        <p:spPr>
          <a:xfrm>
            <a:off x="137950" y="79750"/>
            <a:ext cx="812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</a:rPr>
              <a:t>Start Up with</a:t>
            </a:r>
            <a:r>
              <a:rPr lang="en" sz="2900"/>
              <a:t> Python Settings</a:t>
            </a:r>
            <a:endParaRPr sz="2900"/>
          </a:p>
        </p:txBody>
      </p:sp>
      <p:sp>
        <p:nvSpPr>
          <p:cNvPr id="362" name="Google Shape;362;p42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 b="38293" l="20413" r="0" t="2492"/>
          <a:stretch/>
        </p:blipFill>
        <p:spPr>
          <a:xfrm>
            <a:off x="4158150" y="1704650"/>
            <a:ext cx="4754800" cy="18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ctrTitle"/>
          </p:nvPr>
        </p:nvSpPr>
        <p:spPr>
          <a:xfrm>
            <a:off x="341425" y="492650"/>
            <a:ext cx="3540900" cy="3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Variables </a:t>
            </a: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are arguments which are getting passed to the CI pipeline</a:t>
            </a:r>
            <a:endParaRPr b="1"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 	 	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You can avoid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duplication of variables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You can here specify: the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compute machine, the vm, the region, the resource group, the workspace name </a:t>
            </a:r>
            <a:endParaRPr sz="1500"/>
          </a:p>
        </p:txBody>
      </p:sp>
      <p:sp>
        <p:nvSpPr>
          <p:cNvPr id="370" name="Google Shape;370;p43"/>
          <p:cNvSpPr txBox="1"/>
          <p:nvPr>
            <p:ph idx="1" type="subTitle"/>
          </p:nvPr>
        </p:nvSpPr>
        <p:spPr>
          <a:xfrm>
            <a:off x="400375" y="6640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The Library</a:t>
            </a:r>
            <a:endParaRPr sz="2900"/>
          </a:p>
        </p:txBody>
      </p:sp>
      <p:sp>
        <p:nvSpPr>
          <p:cNvPr id="371" name="Google Shape;371;p4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43"/>
          <p:cNvPicPr preferRelativeResize="0"/>
          <p:nvPr/>
        </p:nvPicPr>
        <p:blipFill rotWithShape="1">
          <a:blip r:embed="rId3">
            <a:alphaModFix/>
          </a:blip>
          <a:srcRect b="0" l="-16660" r="16660" t="0"/>
          <a:stretch/>
        </p:blipFill>
        <p:spPr>
          <a:xfrm>
            <a:off x="2938425" y="1289078"/>
            <a:ext cx="5974526" cy="256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700" y="2595322"/>
            <a:ext cx="3823551" cy="246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43"/>
          <p:cNvCxnSpPr/>
          <p:nvPr/>
        </p:nvCxnSpPr>
        <p:spPr>
          <a:xfrm>
            <a:off x="4714350" y="3218250"/>
            <a:ext cx="132900" cy="17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43"/>
          <p:cNvCxnSpPr/>
          <p:nvPr/>
        </p:nvCxnSpPr>
        <p:spPr>
          <a:xfrm flipH="1" rot="10800000">
            <a:off x="4685900" y="3388925"/>
            <a:ext cx="151800" cy="10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6" name="Google Shape;3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/>
          <p:nvPr/>
        </p:nvSpPr>
        <p:spPr>
          <a:xfrm>
            <a:off x="4317768" y="2217025"/>
            <a:ext cx="1012950" cy="1133150"/>
          </a:xfrm>
          <a:custGeom>
            <a:rect b="b" l="l" r="r" t="t"/>
            <a:pathLst>
              <a:path extrusionOk="0" h="45326" w="40518">
                <a:moveTo>
                  <a:pt x="40518" y="0"/>
                </a:moveTo>
                <a:cubicBezTo>
                  <a:pt x="33883" y="4073"/>
                  <a:pt x="4849" y="16883"/>
                  <a:pt x="710" y="24437"/>
                </a:cubicBezTo>
                <a:cubicBezTo>
                  <a:pt x="-3428" y="31991"/>
                  <a:pt x="13191" y="41845"/>
                  <a:pt x="15687" y="4532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idx="1" type="subTitle"/>
          </p:nvPr>
        </p:nvSpPr>
        <p:spPr>
          <a:xfrm>
            <a:off x="249350" y="241025"/>
            <a:ext cx="52095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2"/>
                </a:solidFill>
              </a:rPr>
              <a:t>GitHub Code</a:t>
            </a:r>
            <a:r>
              <a:rPr lang="en" sz="2700"/>
              <a:t> Overview</a:t>
            </a:r>
            <a:endParaRPr sz="1800"/>
          </a:p>
        </p:txBody>
      </p:sp>
      <p:sp>
        <p:nvSpPr>
          <p:cNvPr id="383" name="Google Shape;383;p4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4"/>
          <p:cNvSpPr txBox="1"/>
          <p:nvPr>
            <p:ph type="ctrTitle"/>
          </p:nvPr>
        </p:nvSpPr>
        <p:spPr>
          <a:xfrm>
            <a:off x="436350" y="1955350"/>
            <a:ext cx="4051500" cy="9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650">
                <a:latin typeface="Arial"/>
                <a:ea typeface="Arial"/>
                <a:cs typeface="Arial"/>
                <a:sym typeface="Arial"/>
              </a:rPr>
              <a:t>create_pipeline function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650">
                <a:latin typeface="Arial"/>
                <a:ea typeface="Arial"/>
                <a:cs typeface="Arial"/>
                <a:sym typeface="Arial"/>
              </a:rPr>
              <a:t>get_files_from_datastore function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650">
                <a:latin typeface="Arial"/>
                <a:ea typeface="Arial"/>
                <a:cs typeface="Arial"/>
                <a:sym typeface="Arial"/>
              </a:rPr>
              <a:t>We use the parameters from Azure (it's all harmoniously integrated)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4"/>
          <p:cNvSpPr/>
          <p:nvPr/>
        </p:nvSpPr>
        <p:spPr>
          <a:xfrm>
            <a:off x="7787575" y="1593550"/>
            <a:ext cx="973450" cy="1641000"/>
          </a:xfrm>
          <a:custGeom>
            <a:rect b="b" l="l" r="r" t="t"/>
            <a:pathLst>
              <a:path extrusionOk="0" h="65640" w="38938">
                <a:moveTo>
                  <a:pt x="11383" y="0"/>
                </a:moveTo>
                <a:cubicBezTo>
                  <a:pt x="15936" y="5059"/>
                  <a:pt x="40598" y="19414"/>
                  <a:pt x="38701" y="30354"/>
                </a:cubicBezTo>
                <a:cubicBezTo>
                  <a:pt x="36804" y="41294"/>
                  <a:pt x="6450" y="59759"/>
                  <a:pt x="0" y="656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86" name="Google Shape;386;p44"/>
          <p:cNvCxnSpPr/>
          <p:nvPr/>
        </p:nvCxnSpPr>
        <p:spPr>
          <a:xfrm flipH="1">
            <a:off x="7721125" y="3016375"/>
            <a:ext cx="285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4"/>
          <p:cNvCxnSpPr/>
          <p:nvPr/>
        </p:nvCxnSpPr>
        <p:spPr>
          <a:xfrm>
            <a:off x="7740150" y="3253525"/>
            <a:ext cx="2655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4"/>
          <p:cNvSpPr/>
          <p:nvPr/>
        </p:nvSpPr>
        <p:spPr>
          <a:xfrm>
            <a:off x="6412050" y="3860575"/>
            <a:ext cx="1328100" cy="116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3">
            <a:alphaModFix/>
          </a:blip>
          <a:srcRect b="738" l="14498" r="-3174" t="738"/>
          <a:stretch/>
        </p:blipFill>
        <p:spPr>
          <a:xfrm>
            <a:off x="4487850" y="1379475"/>
            <a:ext cx="4768574" cy="3231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 rotWithShape="1">
          <a:blip r:embed="rId4">
            <a:alphaModFix/>
          </a:blip>
          <a:srcRect b="631" l="14131" r="-5065" t="641"/>
          <a:stretch/>
        </p:blipFill>
        <p:spPr>
          <a:xfrm>
            <a:off x="201450" y="2719625"/>
            <a:ext cx="4521299" cy="2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5650" y="76375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" y="0"/>
            <a:ext cx="9136599" cy="4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idx="1" type="subTitle"/>
          </p:nvPr>
        </p:nvSpPr>
        <p:spPr>
          <a:xfrm>
            <a:off x="249350" y="241025"/>
            <a:ext cx="35355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Components</a:t>
            </a:r>
            <a:endParaRPr sz="2900"/>
          </a:p>
        </p:txBody>
      </p:sp>
      <p:sp>
        <p:nvSpPr>
          <p:cNvPr id="406" name="Google Shape;406;p46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46"/>
          <p:cNvPicPr preferRelativeResize="0"/>
          <p:nvPr/>
        </p:nvPicPr>
        <p:blipFill rotWithShape="1">
          <a:blip r:embed="rId3">
            <a:alphaModFix/>
          </a:blip>
          <a:srcRect b="900" l="27766" r="0" t="15759"/>
          <a:stretch/>
        </p:blipFill>
        <p:spPr>
          <a:xfrm>
            <a:off x="5153350" y="1221850"/>
            <a:ext cx="3123874" cy="381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6"/>
          <p:cNvSpPr txBox="1"/>
          <p:nvPr>
            <p:ph type="ctrTitle"/>
          </p:nvPr>
        </p:nvSpPr>
        <p:spPr>
          <a:xfrm>
            <a:off x="59125" y="906525"/>
            <a:ext cx="4838100" cy="317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Install the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dependencies</a:t>
            </a:r>
            <a:r>
              <a:rPr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6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b="1" lang="en" sz="1650">
                <a:latin typeface="Arial"/>
                <a:ea typeface="Arial"/>
                <a:cs typeface="Arial"/>
                <a:sym typeface="Arial"/>
              </a:rPr>
              <a:t>Azure CLI</a:t>
            </a: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ML installation</a:t>
            </a:r>
            <a:endParaRPr sz="1650">
              <a:solidFill>
                <a:schemeClr val="lt2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Create the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workspace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Set the compute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target machine</a:t>
            </a: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for the training script</a:t>
            </a:r>
            <a:r>
              <a:rPr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	 	</a:t>
            </a:r>
            <a:endParaRPr sz="16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Upload the .csv file into an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Azure Blob Storage</a:t>
            </a:r>
            <a:endParaRPr sz="1650"/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Create metadata folder</a:t>
            </a:r>
            <a:endParaRPr b="1" sz="16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Execute the script and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register the model</a:t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Pick the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artifact</a:t>
            </a: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and put it inside the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CD pipeline</a:t>
            </a: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(next phase)</a:t>
            </a:r>
            <a:endParaRPr sz="1650">
              <a:solidFill>
                <a:schemeClr val="lt2"/>
              </a:solidFill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folder</a:t>
            </a:r>
            <a:endParaRPr b="1" sz="16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 txBox="1"/>
          <p:nvPr>
            <p:ph idx="1" type="subTitle"/>
          </p:nvPr>
        </p:nvSpPr>
        <p:spPr>
          <a:xfrm>
            <a:off x="226625" y="174625"/>
            <a:ext cx="823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Dig deeper into container Log –</a:t>
            </a:r>
            <a:r>
              <a:rPr lang="en"/>
              <a:t> LIVE RUNNING</a:t>
            </a:r>
            <a:endParaRPr/>
          </a:p>
        </p:txBody>
      </p:sp>
      <p:sp>
        <p:nvSpPr>
          <p:cNvPr id="416" name="Google Shape;416;p47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00" y="784800"/>
            <a:ext cx="6715726" cy="404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/>
          <p:nvPr>
            <p:ph idx="1" type="subTitle"/>
          </p:nvPr>
        </p:nvSpPr>
        <p:spPr>
          <a:xfrm>
            <a:off x="78825" y="241025"/>
            <a:ext cx="86193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</a:rPr>
              <a:t>Where is the</a:t>
            </a:r>
            <a:r>
              <a:rPr lang="en" sz="2900"/>
              <a:t> ML Experiment?</a:t>
            </a:r>
            <a:endParaRPr sz="2900"/>
          </a:p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48"/>
          <p:cNvSpPr txBox="1"/>
          <p:nvPr>
            <p:ph type="ctrTitle"/>
          </p:nvPr>
        </p:nvSpPr>
        <p:spPr>
          <a:xfrm>
            <a:off x="540675" y="1138925"/>
            <a:ext cx="2809500" cy="35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 far we have seen a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DevOps environment,</a:t>
            </a: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but with one click we can switch to the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Microsoft Azure Machine Learning Studio </a:t>
            </a: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environment.</a:t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Experiment: </a:t>
            </a: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is the main component, logical  grouping of all your runs  (different iterations of your model  training)	 </a:t>
            </a:r>
            <a:r>
              <a:rPr b="1" lang="en" sz="1211">
                <a:latin typeface="Arial"/>
                <a:ea typeface="Arial"/>
                <a:cs typeface="Arial"/>
                <a:sym typeface="Arial"/>
              </a:rPr>
              <a:t>	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600" y="1138925"/>
            <a:ext cx="5551000" cy="329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9950" y="3382075"/>
            <a:ext cx="1704500" cy="17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idx="1" type="subTitle"/>
          </p:nvPr>
        </p:nvSpPr>
        <p:spPr>
          <a:xfrm>
            <a:off x="249350" y="241025"/>
            <a:ext cx="84489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</a:rPr>
              <a:t>Where are the </a:t>
            </a:r>
            <a:r>
              <a:rPr lang="en" sz="2900"/>
              <a:t>ML Metrics?</a:t>
            </a:r>
            <a:endParaRPr sz="2900"/>
          </a:p>
        </p:txBody>
      </p:sp>
      <p:sp>
        <p:nvSpPr>
          <p:cNvPr id="434" name="Google Shape;434;p49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49"/>
          <p:cNvSpPr txBox="1"/>
          <p:nvPr>
            <p:ph type="ctrTitle"/>
          </p:nvPr>
        </p:nvSpPr>
        <p:spPr>
          <a:xfrm>
            <a:off x="177350" y="720900"/>
            <a:ext cx="2883300" cy="30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All the metrics are here logged and monitored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You can plot a graph with recall, precision, accuracy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You can confront all these metrics between different runs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600" y="1138925"/>
            <a:ext cx="5550999" cy="314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/>
          <p:nvPr>
            <p:ph idx="1" type="subTitle"/>
          </p:nvPr>
        </p:nvSpPr>
        <p:spPr>
          <a:xfrm>
            <a:off x="249350" y="241025"/>
            <a:ext cx="52239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</a:rPr>
              <a:t>Deploy Pipeline -</a:t>
            </a:r>
            <a:r>
              <a:rPr lang="en" sz="2900"/>
              <a:t> </a:t>
            </a:r>
            <a:r>
              <a:rPr lang="en" sz="2900"/>
              <a:t>Release</a:t>
            </a:r>
            <a:r>
              <a:rPr lang="en" sz="2900"/>
              <a:t> </a:t>
            </a:r>
            <a:endParaRPr sz="2900"/>
          </a:p>
        </p:txBody>
      </p:sp>
      <p:sp>
        <p:nvSpPr>
          <p:cNvPr id="443" name="Google Shape;443;p50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50"/>
          <p:cNvSpPr txBox="1"/>
          <p:nvPr>
            <p:ph type="ctrTitle"/>
          </p:nvPr>
        </p:nvSpPr>
        <p:spPr>
          <a:xfrm>
            <a:off x="108400" y="945925"/>
            <a:ext cx="4118700" cy="30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Similar process as with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 the build part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Some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dependencies installation first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cannot use Azure Kubernetes Service for deploy, so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we use Azure Container Registry</a:t>
            </a:r>
            <a:endParaRPr sz="1650"/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 metadata folder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650">
                <a:latin typeface="Arial"/>
                <a:ea typeface="Arial"/>
                <a:cs typeface="Arial"/>
                <a:sym typeface="Arial"/>
              </a:rPr>
              <a:t>In production you shouldn’t use Container Registry, is not reliable!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-32289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perform 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the smoke test and publish its result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0"/>
          <p:cNvPicPr preferRelativeResize="0"/>
          <p:nvPr/>
        </p:nvPicPr>
        <p:blipFill rotWithShape="1">
          <a:blip r:embed="rId3">
            <a:alphaModFix/>
          </a:blip>
          <a:srcRect b="0" l="0" r="40999" t="0"/>
          <a:stretch/>
        </p:blipFill>
        <p:spPr>
          <a:xfrm>
            <a:off x="4597850" y="870500"/>
            <a:ext cx="3972025" cy="39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-444600" y="3099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Short </a:t>
            </a:r>
            <a:r>
              <a:rPr b="1" lang="en">
                <a:solidFill>
                  <a:schemeClr val="accent1"/>
                </a:solidFill>
              </a:rPr>
              <a:t>Introduction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893700" y="1373600"/>
            <a:ext cx="52173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When you are looking for </a:t>
            </a:r>
            <a:r>
              <a:rPr b="1" lang="en" sz="1300">
                <a:solidFill>
                  <a:schemeClr val="accent1"/>
                </a:solidFill>
              </a:rPr>
              <a:t>machine learning solutions to real problems</a:t>
            </a:r>
            <a:r>
              <a:rPr lang="en" sz="1300"/>
              <a:t>, you may encounter </a:t>
            </a:r>
            <a:r>
              <a:rPr b="1" lang="en" sz="1300">
                <a:solidFill>
                  <a:schemeClr val="dk2"/>
                </a:solidFill>
              </a:rPr>
              <a:t>several difficulties</a:t>
            </a:r>
            <a:r>
              <a:rPr lang="en" sz="1300"/>
              <a:t>. </a:t>
            </a:r>
            <a:endParaRPr sz="13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 a matter of fact, during the implementation of these models, it is necessary to go through </a:t>
            </a:r>
            <a:r>
              <a:rPr b="1" lang="en" sz="1300">
                <a:solidFill>
                  <a:schemeClr val="accent1"/>
                </a:solidFill>
              </a:rPr>
              <a:t>several steps</a:t>
            </a:r>
            <a:r>
              <a:rPr lang="en" sz="1300"/>
              <a:t> that represent the life cycle of a machine learning model: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▷"/>
            </a:pP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Collect and process raw data.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▷"/>
            </a:pP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Analyze the data.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▷"/>
            </a:pP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Process the data for  trainin</a:t>
            </a: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g.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▷"/>
            </a:pP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Construct, train and test the model.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▷"/>
            </a:pP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Validate and tune the model.</a:t>
            </a:r>
            <a:endParaRPr sz="1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▷"/>
            </a:pPr>
            <a:r>
              <a:rPr b="1" lang="en" sz="1200">
                <a:solidFill>
                  <a:schemeClr val="accent1"/>
                </a:solidFill>
                <a:highlight>
                  <a:srgbClr val="FFFFFF"/>
                </a:highlight>
              </a:rPr>
              <a:t>Deploy and monitor the model.</a:t>
            </a:r>
            <a:endParaRPr sz="13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001" y="1731248"/>
            <a:ext cx="2615075" cy="2615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/>
          <p:nvPr>
            <p:ph idx="1" type="subTitle"/>
          </p:nvPr>
        </p:nvSpPr>
        <p:spPr>
          <a:xfrm>
            <a:off x="218175" y="227650"/>
            <a:ext cx="86226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</a:rPr>
              <a:t>Release Workflow - </a:t>
            </a:r>
            <a:r>
              <a:rPr lang="en" sz="2900"/>
              <a:t>Testing - Production</a:t>
            </a:r>
            <a:endParaRPr sz="2900"/>
          </a:p>
        </p:txBody>
      </p:sp>
      <p:sp>
        <p:nvSpPr>
          <p:cNvPr id="452" name="Google Shape;452;p51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51"/>
          <p:cNvSpPr txBox="1"/>
          <p:nvPr>
            <p:ph type="ctrTitle"/>
          </p:nvPr>
        </p:nvSpPr>
        <p:spPr>
          <a:xfrm>
            <a:off x="266050" y="1138925"/>
            <a:ext cx="3074400" cy="22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process is held by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Azure CLI Machine Learning extension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trigger the artifact,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 test and deploy it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600" y="1138925"/>
            <a:ext cx="5551002" cy="269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1"/>
          <p:cNvPicPr preferRelativeResize="0"/>
          <p:nvPr/>
        </p:nvPicPr>
        <p:blipFill rotWithShape="1">
          <a:blip r:embed="rId5">
            <a:alphaModFix/>
          </a:blip>
          <a:srcRect b="0" l="2047" r="0" t="84226"/>
          <a:stretch/>
        </p:blipFill>
        <p:spPr>
          <a:xfrm>
            <a:off x="4739500" y="3167029"/>
            <a:ext cx="4337275" cy="57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1"/>
          <p:cNvCxnSpPr/>
          <p:nvPr/>
        </p:nvCxnSpPr>
        <p:spPr>
          <a:xfrm>
            <a:off x="6286500" y="2650575"/>
            <a:ext cx="266100" cy="463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 txBox="1"/>
          <p:nvPr>
            <p:ph idx="1" type="subTitle"/>
          </p:nvPr>
        </p:nvSpPr>
        <p:spPr>
          <a:xfrm>
            <a:off x="249350" y="241025"/>
            <a:ext cx="35355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</a:rPr>
              <a:t>How hands </a:t>
            </a:r>
            <a:r>
              <a:rPr lang="en" sz="2900"/>
              <a:t>my test?</a:t>
            </a:r>
            <a:endParaRPr sz="2900"/>
          </a:p>
        </p:txBody>
      </p:sp>
      <p:sp>
        <p:nvSpPr>
          <p:cNvPr id="463" name="Google Shape;463;p52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52"/>
          <p:cNvSpPr txBox="1"/>
          <p:nvPr>
            <p:ph type="ctrTitle"/>
          </p:nvPr>
        </p:nvSpPr>
        <p:spPr>
          <a:xfrm>
            <a:off x="157075" y="1090350"/>
            <a:ext cx="3478800" cy="25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After some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tries and effort, </a:t>
            </a: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test is okay</a:t>
            </a:r>
            <a:endParaRPr b="1"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With our script connected to the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 Endpoint </a:t>
            </a: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 run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test.py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solidFill>
                  <a:schemeClr val="lt2"/>
                </a:solidFill>
              </a:rPr>
              <a:t>The predicted species is </a:t>
            </a:r>
            <a:r>
              <a:rPr b="1" lang="en" sz="1500"/>
              <a:t>“1”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7787575" y="1593550"/>
            <a:ext cx="973450" cy="1641000"/>
          </a:xfrm>
          <a:custGeom>
            <a:rect b="b" l="l" r="r" t="t"/>
            <a:pathLst>
              <a:path extrusionOk="0" h="65640" w="38938">
                <a:moveTo>
                  <a:pt x="11383" y="0"/>
                </a:moveTo>
                <a:cubicBezTo>
                  <a:pt x="15936" y="5059"/>
                  <a:pt x="40598" y="19414"/>
                  <a:pt x="38701" y="30354"/>
                </a:cubicBezTo>
                <a:cubicBezTo>
                  <a:pt x="36804" y="41294"/>
                  <a:pt x="6450" y="59759"/>
                  <a:pt x="0" y="656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66" name="Google Shape;466;p52"/>
          <p:cNvCxnSpPr/>
          <p:nvPr/>
        </p:nvCxnSpPr>
        <p:spPr>
          <a:xfrm flipH="1">
            <a:off x="7721125" y="3016375"/>
            <a:ext cx="285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2"/>
          <p:cNvCxnSpPr/>
          <p:nvPr/>
        </p:nvCxnSpPr>
        <p:spPr>
          <a:xfrm>
            <a:off x="7740150" y="3253525"/>
            <a:ext cx="2655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8" name="Google Shape;468;p52"/>
          <p:cNvPicPr preferRelativeResize="0"/>
          <p:nvPr/>
        </p:nvPicPr>
        <p:blipFill rotWithShape="1">
          <a:blip r:embed="rId3">
            <a:alphaModFix/>
          </a:blip>
          <a:srcRect b="2192" l="0" r="0" t="52215"/>
          <a:stretch/>
        </p:blipFill>
        <p:spPr>
          <a:xfrm>
            <a:off x="4248800" y="2162244"/>
            <a:ext cx="3631475" cy="16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/>
          <p:nvPr/>
        </p:nvSpPr>
        <p:spPr>
          <a:xfrm>
            <a:off x="6552175" y="3535625"/>
            <a:ext cx="1328100" cy="116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2"/>
          <p:cNvPicPr preferRelativeResize="0"/>
          <p:nvPr/>
        </p:nvPicPr>
        <p:blipFill rotWithShape="1">
          <a:blip r:embed="rId4">
            <a:alphaModFix/>
          </a:blip>
          <a:srcRect b="0" l="7364" r="0" t="1835"/>
          <a:stretch/>
        </p:blipFill>
        <p:spPr>
          <a:xfrm>
            <a:off x="3535238" y="1140325"/>
            <a:ext cx="5648200" cy="202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2"/>
          <p:cNvCxnSpPr/>
          <p:nvPr/>
        </p:nvCxnSpPr>
        <p:spPr>
          <a:xfrm>
            <a:off x="4453750" y="241025"/>
            <a:ext cx="412200" cy="490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2" name="Google Shape;4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00" y="4199175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2500" y="174075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 rotWithShape="1">
          <a:blip r:embed="rId6">
            <a:alphaModFix/>
          </a:blip>
          <a:srcRect b="37329" l="28271" r="16982" t="29384"/>
          <a:stretch/>
        </p:blipFill>
        <p:spPr>
          <a:xfrm>
            <a:off x="4937798" y="483076"/>
            <a:ext cx="3097203" cy="965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52"/>
          <p:cNvCxnSpPr/>
          <p:nvPr/>
        </p:nvCxnSpPr>
        <p:spPr>
          <a:xfrm flipH="1" rot="10800000">
            <a:off x="3547250" y="1655275"/>
            <a:ext cx="5350500" cy="19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/>
          <p:nvPr>
            <p:ph idx="1" type="subTitle"/>
          </p:nvPr>
        </p:nvSpPr>
        <p:spPr>
          <a:xfrm>
            <a:off x="249350" y="241025"/>
            <a:ext cx="35355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Release</a:t>
            </a:r>
            <a:endParaRPr sz="2900"/>
          </a:p>
        </p:txBody>
      </p:sp>
      <p:sp>
        <p:nvSpPr>
          <p:cNvPr id="481" name="Google Shape;481;p5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3"/>
          <p:cNvSpPr txBox="1"/>
          <p:nvPr>
            <p:ph type="ctrTitle"/>
          </p:nvPr>
        </p:nvSpPr>
        <p:spPr>
          <a:xfrm>
            <a:off x="128100" y="1192275"/>
            <a:ext cx="3064500" cy="12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After some troubleshooting we have our</a:t>
            </a:r>
            <a:r>
              <a:rPr b="1" lang="en" sz="1650">
                <a:latin typeface="Arial"/>
                <a:ea typeface="Arial"/>
                <a:cs typeface="Arial"/>
                <a:sym typeface="Arial"/>
              </a:rPr>
              <a:t> accepted release!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3"/>
          <p:cNvPicPr preferRelativeResize="0"/>
          <p:nvPr/>
        </p:nvPicPr>
        <p:blipFill rotWithShape="1">
          <a:blip r:embed="rId3">
            <a:alphaModFix/>
          </a:blip>
          <a:srcRect b="0" l="22239" r="0" t="3353"/>
          <a:stretch/>
        </p:blipFill>
        <p:spPr>
          <a:xfrm>
            <a:off x="3455513" y="210950"/>
            <a:ext cx="4316576" cy="308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2401" y="2463376"/>
            <a:ext cx="1920550" cy="19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 txBox="1"/>
          <p:nvPr>
            <p:ph idx="1" type="subTitle"/>
          </p:nvPr>
        </p:nvSpPr>
        <p:spPr>
          <a:xfrm>
            <a:off x="249350" y="241025"/>
            <a:ext cx="65397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Users and </a:t>
            </a:r>
            <a:r>
              <a:rPr lang="en" sz="2900"/>
              <a:t>management</a:t>
            </a:r>
            <a:r>
              <a:rPr lang="en" sz="2900"/>
              <a:t> </a:t>
            </a:r>
            <a:r>
              <a:rPr lang="en" sz="2900">
                <a:solidFill>
                  <a:schemeClr val="lt2"/>
                </a:solidFill>
              </a:rPr>
              <a:t>has Approved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54"/>
          <p:cNvSpPr txBox="1"/>
          <p:nvPr>
            <p:ph type="ctrTitle"/>
          </p:nvPr>
        </p:nvSpPr>
        <p:spPr>
          <a:xfrm>
            <a:off x="128100" y="795625"/>
            <a:ext cx="3310800" cy="142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9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1"/>
              <a:buChar char="●"/>
            </a:pPr>
            <a:r>
              <a:rPr b="1" lang="en" sz="1511">
                <a:latin typeface="Arial"/>
                <a:ea typeface="Arial"/>
                <a:cs typeface="Arial"/>
                <a:sym typeface="Arial"/>
              </a:rPr>
              <a:t>Multiplayer </a:t>
            </a:r>
            <a:r>
              <a:rPr b="1" lang="en" sz="151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 b="1" sz="151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11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Immediate </a:t>
            </a: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Assessment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	</a:t>
            </a:r>
            <a:endParaRPr b="1" sz="13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1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54"/>
          <p:cNvPicPr preferRelativeResize="0"/>
          <p:nvPr/>
        </p:nvPicPr>
        <p:blipFill rotWithShape="1">
          <a:blip r:embed="rId3">
            <a:alphaModFix/>
          </a:blip>
          <a:srcRect b="0" l="1273" r="0" t="36479"/>
          <a:stretch/>
        </p:blipFill>
        <p:spPr>
          <a:xfrm>
            <a:off x="3626075" y="1255766"/>
            <a:ext cx="5517799" cy="159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50" y="2031172"/>
            <a:ext cx="5788099" cy="279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/>
          <p:nvPr/>
        </p:nvSpPr>
        <p:spPr>
          <a:xfrm>
            <a:off x="7787575" y="1593550"/>
            <a:ext cx="973450" cy="1641000"/>
          </a:xfrm>
          <a:custGeom>
            <a:rect b="b" l="l" r="r" t="t"/>
            <a:pathLst>
              <a:path extrusionOk="0" h="65640" w="38938">
                <a:moveTo>
                  <a:pt x="11383" y="0"/>
                </a:moveTo>
                <a:cubicBezTo>
                  <a:pt x="15936" y="5059"/>
                  <a:pt x="40598" y="19414"/>
                  <a:pt x="38701" y="30354"/>
                </a:cubicBezTo>
                <a:cubicBezTo>
                  <a:pt x="36804" y="41294"/>
                  <a:pt x="6450" y="59759"/>
                  <a:pt x="0" y="656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96" name="Google Shape;496;p54"/>
          <p:cNvCxnSpPr/>
          <p:nvPr/>
        </p:nvCxnSpPr>
        <p:spPr>
          <a:xfrm flipH="1">
            <a:off x="7721125" y="3016375"/>
            <a:ext cx="285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54"/>
          <p:cNvCxnSpPr/>
          <p:nvPr/>
        </p:nvCxnSpPr>
        <p:spPr>
          <a:xfrm>
            <a:off x="7740150" y="3253525"/>
            <a:ext cx="2655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8" name="Google Shape;49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/>
          <p:nvPr>
            <p:ph idx="1" type="subTitle"/>
          </p:nvPr>
        </p:nvSpPr>
        <p:spPr>
          <a:xfrm>
            <a:off x="249350" y="241025"/>
            <a:ext cx="74718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Conclusion </a:t>
            </a:r>
            <a:r>
              <a:rPr lang="en" sz="2900">
                <a:solidFill>
                  <a:schemeClr val="lt2"/>
                </a:solidFill>
              </a:rPr>
              <a:t>and</a:t>
            </a:r>
            <a:r>
              <a:rPr lang="en" sz="2900"/>
              <a:t> Further Improvements</a:t>
            </a:r>
            <a:endParaRPr sz="2900"/>
          </a:p>
        </p:txBody>
      </p:sp>
      <p:sp>
        <p:nvSpPr>
          <p:cNvPr id="504" name="Google Shape;504;p55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55"/>
          <p:cNvSpPr txBox="1"/>
          <p:nvPr>
            <p:ph type="ctrTitle"/>
          </p:nvPr>
        </p:nvSpPr>
        <p:spPr>
          <a:xfrm>
            <a:off x="432975" y="1424425"/>
            <a:ext cx="4070100" cy="18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9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1"/>
              <a:buChar char="●"/>
            </a:pPr>
            <a:r>
              <a:rPr b="1" lang="en" sz="151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Real Time </a:t>
            </a:r>
            <a:r>
              <a:rPr b="1" lang="en" sz="1511">
                <a:latin typeface="Arial"/>
                <a:ea typeface="Arial"/>
                <a:cs typeface="Arial"/>
                <a:sym typeface="Arial"/>
              </a:rPr>
              <a:t>Continuous Data Ingestion</a:t>
            </a:r>
            <a:endParaRPr b="1" sz="1511">
              <a:latin typeface="Arial"/>
              <a:ea typeface="Arial"/>
              <a:cs typeface="Arial"/>
              <a:sym typeface="Arial"/>
            </a:endParaRPr>
          </a:p>
          <a:p>
            <a:pPr indent="-3118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11"/>
              <a:buChar char="●"/>
            </a:pPr>
            <a:r>
              <a:rPr b="1" lang="en" sz="151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Azure</a:t>
            </a:r>
            <a:r>
              <a:rPr b="1" lang="en" sz="1511">
                <a:latin typeface="Arial"/>
                <a:ea typeface="Arial"/>
                <a:cs typeface="Arial"/>
                <a:sym typeface="Arial"/>
              </a:rPr>
              <a:t> Kubernetes </a:t>
            </a:r>
            <a:r>
              <a:rPr b="1" lang="en" sz="151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5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1"/>
              <a:buFont typeface="Arial"/>
              <a:buChar char="●"/>
            </a:pPr>
            <a:r>
              <a:rPr b="1" lang="en" sz="1500"/>
              <a:t>Data Drift </a:t>
            </a:r>
            <a:r>
              <a:rPr b="1" lang="en" sz="1500">
                <a:solidFill>
                  <a:schemeClr val="lt2"/>
                </a:solidFill>
              </a:rPr>
              <a:t>integration (not with IRIS Dataset) </a:t>
            </a:r>
            <a:endParaRPr b="1" sz="1500"/>
          </a:p>
          <a:p>
            <a:pPr indent="-3245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1"/>
              <a:buFont typeface="Arial"/>
              <a:buChar char="●"/>
            </a:pPr>
            <a:r>
              <a:rPr b="1" lang="en" sz="1500"/>
              <a:t>Data Quality </a:t>
            </a:r>
            <a:r>
              <a:rPr b="1" lang="en" sz="1500">
                <a:solidFill>
                  <a:schemeClr val="lt2"/>
                </a:solidFill>
              </a:rPr>
              <a:t>Assessment </a:t>
            </a:r>
            <a:endParaRPr b="1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Integrated </a:t>
            </a:r>
            <a:r>
              <a:rPr b="1" lang="en" sz="1500">
                <a:solidFill>
                  <a:schemeClr val="lt2"/>
                </a:solidFill>
              </a:rPr>
              <a:t>Learning</a:t>
            </a:r>
            <a:endParaRPr b="1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Continuous L</a:t>
            </a:r>
            <a:r>
              <a:rPr b="1" lang="en" sz="1500">
                <a:solidFill>
                  <a:schemeClr val="lt2"/>
                </a:solidFill>
              </a:rPr>
              <a:t>earning</a:t>
            </a:r>
            <a:endParaRPr b="1" sz="1500">
              <a:solidFill>
                <a:schemeClr val="lt2"/>
              </a:solidFill>
            </a:endParaRPr>
          </a:p>
        </p:txBody>
      </p:sp>
      <p:sp>
        <p:nvSpPr>
          <p:cNvPr id="506" name="Google Shape;506;p55"/>
          <p:cNvSpPr/>
          <p:nvPr/>
        </p:nvSpPr>
        <p:spPr>
          <a:xfrm>
            <a:off x="7787575" y="1593550"/>
            <a:ext cx="973450" cy="1641000"/>
          </a:xfrm>
          <a:custGeom>
            <a:rect b="b" l="l" r="r" t="t"/>
            <a:pathLst>
              <a:path extrusionOk="0" h="65640" w="38938">
                <a:moveTo>
                  <a:pt x="11383" y="0"/>
                </a:moveTo>
                <a:cubicBezTo>
                  <a:pt x="15936" y="5059"/>
                  <a:pt x="40598" y="19414"/>
                  <a:pt x="38701" y="30354"/>
                </a:cubicBezTo>
                <a:cubicBezTo>
                  <a:pt x="36804" y="41294"/>
                  <a:pt x="6450" y="59759"/>
                  <a:pt x="0" y="656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07" name="Google Shape;507;p55"/>
          <p:cNvCxnSpPr/>
          <p:nvPr/>
        </p:nvCxnSpPr>
        <p:spPr>
          <a:xfrm flipH="1">
            <a:off x="7721125" y="3016375"/>
            <a:ext cx="28500" cy="2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55"/>
          <p:cNvCxnSpPr/>
          <p:nvPr/>
        </p:nvCxnSpPr>
        <p:spPr>
          <a:xfrm>
            <a:off x="7740150" y="3253525"/>
            <a:ext cx="2655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9" name="Google Shape;5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13" y="921550"/>
            <a:ext cx="2962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988" y="2464600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"/>
          <p:cNvSpPr txBox="1"/>
          <p:nvPr>
            <p:ph type="title"/>
          </p:nvPr>
        </p:nvSpPr>
        <p:spPr>
          <a:xfrm>
            <a:off x="310850" y="732675"/>
            <a:ext cx="62112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Thanks</a:t>
            </a:r>
            <a:r>
              <a:rPr b="1" lang="en" sz="2900">
                <a:solidFill>
                  <a:schemeClr val="accent1"/>
                </a:solidFill>
              </a:rPr>
              <a:t> </a:t>
            </a:r>
            <a:r>
              <a:rPr lang="en" sz="2900"/>
              <a:t>for your</a:t>
            </a:r>
            <a:r>
              <a:rPr b="1" lang="en" sz="2900">
                <a:solidFill>
                  <a:schemeClr val="accent1"/>
                </a:solidFill>
              </a:rPr>
              <a:t> Attention!</a:t>
            </a:r>
            <a:endParaRPr b="1" sz="2900">
              <a:solidFill>
                <a:schemeClr val="accent1"/>
              </a:solidFill>
            </a:endParaRPr>
          </a:p>
        </p:txBody>
      </p:sp>
      <p:sp>
        <p:nvSpPr>
          <p:cNvPr id="517" name="Google Shape;517;p56"/>
          <p:cNvSpPr txBox="1"/>
          <p:nvPr>
            <p:ph idx="1" type="body"/>
          </p:nvPr>
        </p:nvSpPr>
        <p:spPr>
          <a:xfrm>
            <a:off x="351200" y="1843350"/>
            <a:ext cx="61305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Check out the code and presentation on</a:t>
            </a:r>
            <a:r>
              <a:rPr b="1" lang="en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GitHub: </a:t>
            </a:r>
            <a:r>
              <a:rPr b="1"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https://github.com/emixstream/MLOps-On-Azure-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18" name="Google Shape;518;p5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9" name="Google Shape;5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6"/>
          <p:cNvPicPr preferRelativeResize="0"/>
          <p:nvPr/>
        </p:nvPicPr>
        <p:blipFill rotWithShape="1">
          <a:blip r:embed="rId5">
            <a:alphaModFix/>
          </a:blip>
          <a:srcRect b="8734" l="2391" r="0" t="0"/>
          <a:stretch/>
        </p:blipFill>
        <p:spPr>
          <a:xfrm>
            <a:off x="5211025" y="2926475"/>
            <a:ext cx="3218925" cy="21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 txBox="1"/>
          <p:nvPr>
            <p:ph type="title"/>
          </p:nvPr>
        </p:nvSpPr>
        <p:spPr>
          <a:xfrm>
            <a:off x="629800" y="539800"/>
            <a:ext cx="62112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1"/>
                </a:solidFill>
              </a:rPr>
              <a:t>References </a:t>
            </a:r>
            <a:r>
              <a:rPr b="1" lang="en" sz="3100"/>
              <a:t>&amp; </a:t>
            </a:r>
            <a:r>
              <a:rPr b="1" lang="en" sz="3100">
                <a:solidFill>
                  <a:schemeClr val="accent1"/>
                </a:solidFill>
              </a:rPr>
              <a:t>Bibliography</a:t>
            </a:r>
            <a:endParaRPr b="1" sz="3100">
              <a:solidFill>
                <a:schemeClr val="accent1"/>
              </a:solidFill>
            </a:endParaRPr>
          </a:p>
        </p:txBody>
      </p:sp>
      <p:sp>
        <p:nvSpPr>
          <p:cNvPr id="526" name="Google Shape;526;p57"/>
          <p:cNvSpPr txBox="1"/>
          <p:nvPr>
            <p:ph idx="1" type="body"/>
          </p:nvPr>
        </p:nvSpPr>
        <p:spPr>
          <a:xfrm>
            <a:off x="629800" y="1359625"/>
            <a:ext cx="77706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https://doi.org/10.1007/978-1-4842-6549-9</a:t>
            </a:r>
            <a:endParaRPr sz="21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https://deepchecks.com/how-is-mlops-different-from-devops-a-detailed-comparison/</a:t>
            </a:r>
            <a:r>
              <a:rPr lang="en" sz="1300"/>
              <a:t> </a:t>
            </a:r>
            <a:endParaRPr sz="13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https://www.atlassian.com/devops/what-is-devops/agile-vs-devops</a:t>
            </a:r>
            <a:r>
              <a:rPr lang="en" sz="1300"/>
              <a:t> </a:t>
            </a:r>
            <a:endParaRPr sz="13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https://www.youtube.com/watch?v=ZVWg18AXXuE</a:t>
            </a:r>
            <a:r>
              <a:rPr lang="en" sz="1300"/>
              <a:t> </a:t>
            </a:r>
            <a:endParaRPr sz="13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https://www.youtube.com/watch?v=pLd7xF0z5Zs</a:t>
            </a:r>
            <a:endParaRPr sz="12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https://github.com/srijiths/MLOps-IRIS</a:t>
            </a:r>
            <a:endParaRPr sz="12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https://www.youtube.com/watch?v=1BSwYlJUxK0&amp;list=PLZoTAELRMXVOk1pRcOCaG5xtXxgMalpIe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27" name="Google Shape;527;p5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523650" y="4101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</a:rPr>
              <a:t>Why</a:t>
            </a:r>
            <a:r>
              <a:rPr lang="en" sz="3400"/>
              <a:t> MLOps?</a:t>
            </a:r>
            <a:endParaRPr sz="3400"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597675" y="1351388"/>
            <a:ext cx="64626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Hopefully, it’s clear just how 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work-intensive</a:t>
            </a:r>
            <a:r>
              <a:rPr lang="en" sz="1500">
                <a:highlight>
                  <a:srgbClr val="FFFFFF"/>
                </a:highlight>
              </a:rPr>
              <a:t> the entire process can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get, especially since it will most likely 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need t</a:t>
            </a: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o be repeated multiple times</a:t>
            </a:r>
            <a:r>
              <a:rPr lang="en" sz="1500">
                <a:highlight>
                  <a:srgbClr val="FFFFFF"/>
                </a:highlight>
              </a:rPr>
              <a:t>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▷"/>
            </a:pP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The entire cycle is time consuming</a:t>
            </a:r>
            <a:r>
              <a:rPr lang="en" sz="1500">
                <a:highlight>
                  <a:srgbClr val="FFFFFF"/>
                </a:highlight>
              </a:rPr>
              <a:t>: updating the model on new data patterns and trends, it is a problem which can take up hours of manual labor that can be better spent elsewhere.</a:t>
            </a:r>
            <a:endParaRPr sz="1500"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▷"/>
            </a:pPr>
            <a:r>
              <a:rPr b="1" lang="en" sz="1500">
                <a:solidFill>
                  <a:schemeClr val="accent1"/>
                </a:solidFill>
                <a:highlight>
                  <a:srgbClr val="FFFFFF"/>
                </a:highlight>
              </a:rPr>
              <a:t>Cost Increase</a:t>
            </a:r>
            <a:r>
              <a:rPr lang="en" sz="1500">
                <a:highlight>
                  <a:srgbClr val="FFFFFF"/>
                </a:highlight>
              </a:rPr>
              <a:t>: worsening the overall maintenance costs because the costs for deployed machine learning models are added on top of the costs for the software application utilizing the services of the models.</a:t>
            </a:r>
            <a:endParaRPr sz="1500">
              <a:highlight>
                <a:srgbClr val="FFFFFF"/>
              </a:highlight>
            </a:endParaRPr>
          </a:p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711900" y="1129800"/>
            <a:ext cx="51450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highlight>
                  <a:srgbClr val="FFFFFF"/>
                </a:highlight>
              </a:rPr>
              <a:t>MLOps</a:t>
            </a:r>
            <a:r>
              <a:rPr lang="en" sz="1300">
                <a:highlight>
                  <a:srgbClr val="FFFFFF"/>
                </a:highlight>
              </a:rPr>
              <a:t>, which can be thought of as the </a:t>
            </a:r>
            <a:r>
              <a:rPr b="1" lang="en" sz="1300">
                <a:solidFill>
                  <a:schemeClr val="accent1"/>
                </a:solidFill>
                <a:highlight>
                  <a:srgbClr val="FFFFFF"/>
                </a:highlight>
              </a:rPr>
              <a:t>i</a:t>
            </a:r>
            <a:r>
              <a:rPr b="1" lang="en" sz="1300">
                <a:solidFill>
                  <a:schemeClr val="dk2"/>
                </a:solidFill>
                <a:highlight>
                  <a:srgbClr val="FFFFFF"/>
                </a:highlight>
              </a:rPr>
              <a:t>ntersection between machine learning and DevOps practices</a:t>
            </a:r>
            <a:r>
              <a:rPr lang="en" sz="1300">
                <a:highlight>
                  <a:srgbClr val="FFFFFF"/>
                </a:highlight>
              </a:rPr>
              <a:t>, tries to solve the previous problems.  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As a matter of fact, DevOps, or developmental operations, refers to a set of practices that combines the work processes of software developers with those of operational teams to create a common set of practices that functions as a hybrid of the two roles.  In this way: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highlight>
                  <a:srgbClr val="FFFFFF"/>
                </a:highlight>
              </a:rPr>
              <a:t>the developmental cycle of software is expedited, and </a:t>
            </a:r>
            <a:r>
              <a:rPr b="1" lang="en" sz="1300">
                <a:solidFill>
                  <a:schemeClr val="accent1"/>
                </a:solidFill>
                <a:highlight>
                  <a:srgbClr val="FFFFFF"/>
                </a:highlight>
              </a:rPr>
              <a:t>continuous delivery</a:t>
            </a:r>
            <a:r>
              <a:rPr lang="en" sz="1300">
                <a:highlight>
                  <a:srgbClr val="FFFFFF"/>
                </a:highlight>
              </a:rPr>
              <a:t> of software products is ensured. </a:t>
            </a:r>
            <a:endParaRPr sz="13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accent1"/>
                </a:solidFill>
                <a:highlight>
                  <a:srgbClr val="FFFFFF"/>
                </a:highlight>
              </a:rPr>
              <a:t>Total costs also go down</a:t>
            </a:r>
            <a:r>
              <a:rPr lang="en" sz="1300">
                <a:highlight>
                  <a:srgbClr val="FFFFFF"/>
                </a:highlight>
              </a:rPr>
              <a:t> because maintenance costs are reduced as a result of the increase in efficiency of the workflow in maintaining the software applications. 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>
            <a:off x="53100" y="154563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possible solution: </a:t>
            </a:r>
            <a:r>
              <a:rPr b="1" lang="en">
                <a:solidFill>
                  <a:schemeClr val="dk2"/>
                </a:solidFill>
              </a:rPr>
              <a:t>MLOps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183" y="1559300"/>
            <a:ext cx="3150717" cy="268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448050" y="3744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MLOps: </a:t>
            </a:r>
            <a:r>
              <a:rPr b="1" lang="en" sz="3400">
                <a:solidFill>
                  <a:schemeClr val="accent1"/>
                </a:solidFill>
              </a:rPr>
              <a:t>Three different setups</a:t>
            </a:r>
            <a:endParaRPr b="1" sz="3400">
              <a:solidFill>
                <a:schemeClr val="accent1"/>
              </a:solidFill>
            </a:endParaRPr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563450" y="1352825"/>
            <a:ext cx="69234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</a:rPr>
              <a:t>We have three main </a:t>
            </a:r>
            <a:r>
              <a:rPr lang="en" sz="1800">
                <a:highlight>
                  <a:srgbClr val="FFFFFF"/>
                </a:highlight>
              </a:rPr>
              <a:t>setups </a:t>
            </a:r>
            <a:r>
              <a:rPr lang="en" sz="1800">
                <a:highlight>
                  <a:srgbClr val="FFFFFF"/>
                </a:highlight>
              </a:rPr>
              <a:t>of </a:t>
            </a:r>
            <a:r>
              <a:rPr b="1" lang="en" sz="1800">
                <a:highlight>
                  <a:srgbClr val="FFFFFF"/>
                </a:highlight>
              </a:rPr>
              <a:t>machine learning solutions</a:t>
            </a:r>
            <a:r>
              <a:rPr lang="en" sz="1800">
                <a:highlight>
                  <a:srgbClr val="FFFFFF"/>
                </a:highlight>
              </a:rPr>
              <a:t>: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" sz="1800">
                <a:solidFill>
                  <a:schemeClr val="accent1"/>
                </a:solidFill>
                <a:highlight>
                  <a:srgbClr val="FFFFFF"/>
                </a:highlight>
              </a:rPr>
              <a:t>Manual implementation</a:t>
            </a:r>
            <a:r>
              <a:rPr b="1" lang="en" sz="170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700">
              <a:solidFill>
                <a:schemeClr val="accent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 sz="1800">
                <a:solidFill>
                  <a:schemeClr val="accent1"/>
                </a:solidFill>
                <a:highlight>
                  <a:srgbClr val="FFFFFF"/>
                </a:highlight>
              </a:rPr>
              <a:t>Continuous model delivery.</a:t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 sz="1800">
                <a:solidFill>
                  <a:schemeClr val="accent1"/>
                </a:solidFill>
                <a:highlight>
                  <a:srgbClr val="FFFFFF"/>
                </a:highlight>
              </a:rPr>
              <a:t>Continuous integration/continuous delivery of pipelines.</a:t>
            </a:r>
            <a:endParaRPr sz="18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545875" y="3583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Manual Implementation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590950" y="1458125"/>
            <a:ext cx="5439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Re</a:t>
            </a:r>
            <a:r>
              <a:rPr lang="en" sz="1400">
                <a:highlight>
                  <a:srgbClr val="FFFFFF"/>
                </a:highlight>
              </a:rPr>
              <a:t>fers to a setup where </a:t>
            </a:r>
            <a:r>
              <a:rPr b="1" lang="en" sz="1400">
                <a:solidFill>
                  <a:schemeClr val="accent1"/>
                </a:solidFill>
                <a:highlight>
                  <a:srgbClr val="FFFFFF"/>
                </a:highlight>
              </a:rPr>
              <a:t>there are no MLOps principles applied</a:t>
            </a:r>
            <a:r>
              <a:rPr lang="en" sz="1400">
                <a:highlight>
                  <a:srgbClr val="FFFFFF"/>
                </a:highlight>
              </a:rPr>
              <a:t> and everything is manually implemented. 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The steps discussed above in the creation of a machine learning model are </a:t>
            </a:r>
            <a:r>
              <a:rPr b="1" lang="en" sz="1400">
                <a:solidFill>
                  <a:schemeClr val="dk2"/>
                </a:solidFill>
                <a:highlight>
                  <a:srgbClr val="FFFFFF"/>
                </a:highlight>
              </a:rPr>
              <a:t>all manually performed</a:t>
            </a:r>
            <a:r>
              <a:rPr lang="en" sz="1400">
                <a:highlight>
                  <a:srgbClr val="FFFFFF"/>
                </a:highlight>
              </a:rPr>
              <a:t>. 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  <a:highlight>
                  <a:srgbClr val="FFFFFF"/>
                </a:highlight>
              </a:rPr>
              <a:t>Software engineering</a:t>
            </a:r>
            <a:r>
              <a:rPr lang="en" sz="1400">
                <a:highlight>
                  <a:srgbClr val="FFFFFF"/>
                </a:highlight>
              </a:rPr>
              <a:t> teams must </a:t>
            </a:r>
            <a:r>
              <a:rPr b="1" lang="en" sz="1400">
                <a:solidFill>
                  <a:schemeClr val="accent1"/>
                </a:solidFill>
                <a:highlight>
                  <a:srgbClr val="FFFFFF"/>
                </a:highlight>
              </a:rPr>
              <a:t>manually integrate the models into the application</a:t>
            </a:r>
            <a:r>
              <a:rPr lang="en" sz="1400">
                <a:highlight>
                  <a:srgbClr val="FFFFFF"/>
                </a:highlight>
              </a:rPr>
              <a:t>, and </a:t>
            </a:r>
            <a:r>
              <a:rPr b="1" lang="en" sz="1400">
                <a:solidFill>
                  <a:schemeClr val="dk2"/>
                </a:solidFill>
                <a:highlight>
                  <a:srgbClr val="FFFFFF"/>
                </a:highlight>
              </a:rPr>
              <a:t>operational</a:t>
            </a:r>
            <a:r>
              <a:rPr lang="en" sz="1400">
                <a:highlight>
                  <a:srgbClr val="FFFFFF"/>
                </a:highlight>
              </a:rPr>
              <a:t> teams must help </a:t>
            </a:r>
            <a:r>
              <a:rPr b="1" lang="en" sz="1400">
                <a:solidFill>
                  <a:schemeClr val="accent1"/>
                </a:solidFill>
                <a:highlight>
                  <a:srgbClr val="FFFFFF"/>
                </a:highlight>
              </a:rPr>
              <a:t>ensure all functionality is preserved</a:t>
            </a:r>
            <a:r>
              <a:rPr lang="en" sz="1400">
                <a:highlight>
                  <a:srgbClr val="FFFFFF"/>
                </a:highlight>
              </a:rPr>
              <a:t> along with collecting data and performance metrics of the model.</a:t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875" y="1886538"/>
            <a:ext cx="2834888" cy="317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-1934875" y="221950"/>
            <a:ext cx="73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How it works!</a:t>
            </a:r>
            <a:endParaRPr/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000" y="210950"/>
            <a:ext cx="877939" cy="8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00" y="1264600"/>
            <a:ext cx="5569226" cy="31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